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2" r:id="rId3"/>
    <p:sldId id="257" r:id="rId4"/>
    <p:sldId id="279" r:id="rId5"/>
    <p:sldId id="259" r:id="rId6"/>
    <p:sldId id="276" r:id="rId7"/>
    <p:sldId id="274" r:id="rId8"/>
    <p:sldId id="265" r:id="rId9"/>
    <p:sldId id="260" r:id="rId10"/>
    <p:sldId id="261" r:id="rId11"/>
    <p:sldId id="262" r:id="rId12"/>
    <p:sldId id="280" r:id="rId13"/>
    <p:sldId id="263" r:id="rId14"/>
    <p:sldId id="304" r:id="rId15"/>
    <p:sldId id="320" r:id="rId16"/>
    <p:sldId id="264" r:id="rId17"/>
    <p:sldId id="282" r:id="rId18"/>
    <p:sldId id="283" r:id="rId19"/>
    <p:sldId id="284" r:id="rId20"/>
    <p:sldId id="285" r:id="rId21"/>
    <p:sldId id="286" r:id="rId22"/>
    <p:sldId id="295" r:id="rId23"/>
    <p:sldId id="296" r:id="rId24"/>
    <p:sldId id="309" r:id="rId25"/>
    <p:sldId id="310" r:id="rId26"/>
    <p:sldId id="287" r:id="rId27"/>
    <p:sldId id="288" r:id="rId28"/>
    <p:sldId id="290" r:id="rId29"/>
    <p:sldId id="311" r:id="rId30"/>
    <p:sldId id="321" r:id="rId31"/>
    <p:sldId id="312" r:id="rId32"/>
    <p:sldId id="322" r:id="rId33"/>
    <p:sldId id="313" r:id="rId34"/>
    <p:sldId id="323" r:id="rId35"/>
    <p:sldId id="315" r:id="rId36"/>
    <p:sldId id="316" r:id="rId37"/>
    <p:sldId id="317" r:id="rId38"/>
    <p:sldId id="291" r:id="rId39"/>
    <p:sldId id="299" r:id="rId40"/>
    <p:sldId id="324" r:id="rId41"/>
    <p:sldId id="308" r:id="rId42"/>
    <p:sldId id="319" r:id="rId43"/>
    <p:sldId id="267" r:id="rId44"/>
    <p:sldId id="301" r:id="rId45"/>
    <p:sldId id="307" r:id="rId46"/>
    <p:sldId id="294" r:id="rId47"/>
    <p:sldId id="2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1A606-FF0C-47EE-5524-E82D2CD7C8EB}" v="1667" dt="2025-05-06T01:50:30.472"/>
    <p1510:client id="{28C2EB62-59E1-6583-A1B5-FF959AE402BD}" v="84" dt="2025-05-05T02:53:23.768"/>
    <p1510:client id="{2D70BCF2-76F9-90B8-A846-6D48C25116F6}" v="748" dt="2025-05-04T23:21:54.613"/>
    <p1510:client id="{37637423-ABE9-AF2A-F7C3-07CFDF356732}" v="10" dt="2025-05-06T01:13:10.054"/>
    <p1510:client id="{A17F6B04-35C7-2609-DEBC-9C2D1774ADD1}" v="19" dt="2025-05-06T01:57:06.388"/>
    <p1510:client id="{A55B51F6-67AD-3BD2-3CFC-E20E23CE521A}" v="34" dt="2025-05-06T01:44:07.008"/>
    <p1510:client id="{C3C48917-29E8-5A1D-8CA1-F8428575D7F3}" v="4" dt="2025-05-06T00:49:30.675"/>
    <p1510:client id="{F47BDC91-F2E7-CA4C-B024-1A3803950DB3}" v="216" dt="2025-05-05T19:17:57.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ls46936n_pace_edu/Documents/Presentation_ColumnCluster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aceuniversity-my.sharepoint.com/personal/ls46936n_pace_edu/Documents/Presentation_ColumnClustere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Committed/Completed Ratio</a:t>
            </a:r>
          </a:p>
        </c:rich>
      </c:tx>
      <c:layout>
        <c:manualLayout>
          <c:xMode val="edge"/>
          <c:yMode val="edge"/>
          <c:x val="0.22454514942630874"/>
          <c:y val="3.6429296267378904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Story Points</c:v>
                </c:pt>
              </c:strCache>
            </c:strRef>
          </c:tx>
          <c:spPr>
            <a:solidFill>
              <a:srgbClr val="E87331"/>
            </a:solidFill>
            <a:ln>
              <a:noFill/>
            </a:ln>
            <a:effectLst/>
          </c:spPr>
          <c:invertIfNegative val="0"/>
          <c:cat>
            <c:strRef>
              <c:f>Sheet1!$A$2:$A$5</c:f>
              <c:strCache>
                <c:ptCount val="2"/>
                <c:pt idx="0">
                  <c:v>Committed</c:v>
                </c:pt>
                <c:pt idx="1">
                  <c:v>Completed</c:v>
                </c:pt>
              </c:strCache>
            </c:strRef>
          </c:cat>
          <c:val>
            <c:numRef>
              <c:f>Sheet1!$B$2:$B$5</c:f>
              <c:numCache>
                <c:formatCode>General</c:formatCode>
                <c:ptCount val="4"/>
                <c:pt idx="0">
                  <c:v>76</c:v>
                </c:pt>
                <c:pt idx="1">
                  <c:v>51</c:v>
                </c:pt>
              </c:numCache>
            </c:numRef>
          </c:val>
          <c:extLst>
            <c:ext xmlns:c16="http://schemas.microsoft.com/office/drawing/2014/chart" uri="{C3380CC4-5D6E-409C-BE32-E72D297353CC}">
              <c16:uniqueId val="{00000000-437F-4B12-A927-78966886E1C4}"/>
            </c:ext>
          </c:extLst>
        </c:ser>
        <c:dLbls>
          <c:showLegendKey val="0"/>
          <c:showVal val="0"/>
          <c:showCatName val="0"/>
          <c:showSerName val="0"/>
          <c:showPercent val="0"/>
          <c:showBubbleSize val="0"/>
        </c:dLbls>
        <c:gapWidth val="219"/>
        <c:overlap val="-27"/>
        <c:axId val="139063647"/>
        <c:axId val="139063167"/>
      </c:barChart>
      <c:catAx>
        <c:axId val="13906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063167"/>
        <c:crosses val="autoZero"/>
        <c:auto val="1"/>
        <c:lblAlgn val="ctr"/>
        <c:lblOffset val="100"/>
        <c:noMultiLvlLbl val="0"/>
      </c:catAx>
      <c:valAx>
        <c:axId val="139063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063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All Sprints Historical/Average Committed Ratio</a:t>
            </a:r>
          </a:p>
        </c:rich>
      </c:tx>
      <c:layout>
        <c:manualLayout>
          <c:xMode val="edge"/>
          <c:yMode val="edge"/>
          <c:x val="8.5553515554294232E-2"/>
          <c:y val="1.085593217567968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Story Points</c:v>
                </c:pt>
              </c:strCache>
            </c:strRef>
          </c:tx>
          <c:spPr>
            <a:solidFill>
              <a:srgbClr val="43AEE2"/>
            </a:solidFill>
            <a:ln>
              <a:noFill/>
            </a:ln>
            <a:effectLst/>
          </c:spPr>
          <c:invertIfNegative val="0"/>
          <c:cat>
            <c:strRef>
              <c:f>Sheet1!$A$2:$A$5</c:f>
              <c:strCache>
                <c:ptCount val="4"/>
                <c:pt idx="0">
                  <c:v>Sprint 1</c:v>
                </c:pt>
                <c:pt idx="1">
                  <c:v>Sprint 2</c:v>
                </c:pt>
                <c:pt idx="2">
                  <c:v>Sprint 3</c:v>
                </c:pt>
                <c:pt idx="3">
                  <c:v>Average</c:v>
                </c:pt>
              </c:strCache>
            </c:strRef>
          </c:cat>
          <c:val>
            <c:numRef>
              <c:f>Sheet1!$B$2:$B$5</c:f>
              <c:numCache>
                <c:formatCode>0%</c:formatCode>
                <c:ptCount val="4"/>
                <c:pt idx="0">
                  <c:v>0.71</c:v>
                </c:pt>
                <c:pt idx="1">
                  <c:v>0.55000000000000004</c:v>
                </c:pt>
                <c:pt idx="2">
                  <c:v>0.67</c:v>
                </c:pt>
                <c:pt idx="3">
                  <c:v>0.64</c:v>
                </c:pt>
              </c:numCache>
            </c:numRef>
          </c:val>
          <c:extLst>
            <c:ext xmlns:c16="http://schemas.microsoft.com/office/drawing/2014/chart" uri="{C3380CC4-5D6E-409C-BE32-E72D297353CC}">
              <c16:uniqueId val="{00000000-437F-4B12-A927-78966886E1C4}"/>
            </c:ext>
          </c:extLst>
        </c:ser>
        <c:dLbls>
          <c:showLegendKey val="0"/>
          <c:showVal val="0"/>
          <c:showCatName val="0"/>
          <c:showSerName val="0"/>
          <c:showPercent val="0"/>
          <c:showBubbleSize val="0"/>
        </c:dLbls>
        <c:gapWidth val="219"/>
        <c:overlap val="-27"/>
        <c:axId val="139063647"/>
        <c:axId val="139063167"/>
      </c:barChart>
      <c:catAx>
        <c:axId val="13906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063167"/>
        <c:crosses val="autoZero"/>
        <c:auto val="1"/>
        <c:lblAlgn val="ctr"/>
        <c:lblOffset val="100"/>
        <c:noMultiLvlLbl val="0"/>
      </c:catAx>
      <c:valAx>
        <c:axId val="13906316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0636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681BE48F-361E-48F8-A870-E05D51DDF6B2}">
      <dgm:prSet/>
      <dgm:spPr/>
      <dgm:t>
        <a:bodyPr/>
        <a:lstStyle/>
        <a:p>
          <a:pPr rtl="0"/>
          <a:r>
            <a:rPr lang="en-US">
              <a:solidFill>
                <a:srgbClr val="FFFFFF"/>
              </a:solidFill>
              <a:latin typeface="Calibri"/>
              <a:ea typeface="Calibri"/>
              <a:cs typeface="Calibri"/>
            </a:rPr>
            <a:t>Team communication will occur using Microsoft Teams/I-Message</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pPr rtl="0"/>
          <a:r>
            <a:rPr lang="en-US">
              <a:latin typeface="Calibri"/>
              <a:ea typeface="Calibri"/>
              <a:cs typeface="Calibri"/>
            </a:rPr>
            <a:t>Open communication with each other when problems do arise, ecspecially with our code.</a:t>
          </a:r>
          <a:endParaRPr lang="en-US"/>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solidFill>
                <a:srgbClr val="FFFFFF"/>
              </a:solidFill>
              <a:latin typeface="Calibri"/>
              <a:ea typeface="Calibri"/>
              <a:cs typeface="Calibri"/>
            </a:rPr>
            <a:t>Meetings will be held using Microsoft Teams. We will meet weekly on Wednesdays/Sundays @8:00 pm. We will add meetings as needed, to stay on top of deadlines. Meetings will be about a half hour.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pPr algn="l" rtl="0"/>
          <a:r>
            <a:rPr lang="en-US">
              <a:solidFill>
                <a:srgbClr val="FFFFFF"/>
              </a:solidFill>
              <a:latin typeface="Calibri"/>
              <a:ea typeface="Calibri"/>
              <a:cs typeface="Calibri"/>
            </a:rPr>
            <a:t>At the beginning of each sprint, we will hold a sprint planning meeting, in which everyone is given their tasks. </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pPr rtl="0"/>
          <a:r>
            <a:rPr lang="en-US">
              <a:solidFill>
                <a:srgbClr val="FFFFFF"/>
              </a:solidFill>
              <a:latin typeface="Calibri"/>
              <a:ea typeface="Calibri"/>
              <a:cs typeface="Calibri"/>
            </a:rPr>
            <a:t>Before the sprint is over, we will hold a meeting on our retrospectives.</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A3603757-0D30-41BD-8611-C01C503EE594}">
      <dgm:prSet phldr="0"/>
      <dgm:spPr/>
      <dgm:t>
        <a:bodyPr/>
        <a:lstStyle/>
        <a:p>
          <a:pPr rtl="0"/>
          <a:r>
            <a:rPr lang="en-US">
              <a:solidFill>
                <a:srgbClr val="FFFFFF"/>
              </a:solidFill>
              <a:latin typeface="Calibri"/>
              <a:ea typeface="Calibri"/>
              <a:cs typeface="Calibri"/>
            </a:rPr>
            <a:t>Each team member will understand their role and what they are responsible for.</a:t>
          </a:r>
          <a:endParaRPr lang="en-US"/>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567A8D03-7AC9-406F-958F-4DEC2653F014}" type="pres">
      <dgm:prSet presAssocID="{A3603757-0D30-41BD-8611-C01C503EE594}" presName="node" presStyleLbl="node1" presStyleIdx="5" presStyleCnt="6">
        <dgm:presLayoutVars>
          <dgm:bulletEnabled val="1"/>
        </dgm:presLayoutVars>
      </dgm:prSet>
      <dgm:spPr/>
    </dgm:pt>
  </dgm:ptLst>
  <dgm:cxnLst>
    <dgm:cxn modelId="{0AAC9407-69D3-48E9-878D-B9A853B13070}" type="presOf" srcId="{4929ABA7-8962-43EB-9C04-9E84F1A32F47}" destId="{C12A995B-A395-4880-B23F-EC31C0C3BF86}" srcOrd="0" destOrd="0" presId="urn:microsoft.com/office/officeart/2016/7/layout/RepeatingBendingProcessNew"/>
    <dgm:cxn modelId="{87221119-011D-4728-8004-767F1B5A689E}" type="presOf" srcId="{93936BCA-9828-437F-A683-CEDC752054FB}" destId="{F444464A-C860-4150-8E2F-2BB332DB18C0}" srcOrd="1" destOrd="0" presId="urn:microsoft.com/office/officeart/2016/7/layout/RepeatingBendingProcessNew"/>
    <dgm:cxn modelId="{2D6FF31D-8B62-4630-B12A-9D2DB7A95A92}" type="presOf" srcId="{A3603757-0D30-41BD-8611-C01C503EE594}" destId="{567A8D03-7AC9-406F-958F-4DEC2653F014}" srcOrd="0" destOrd="0" presId="urn:microsoft.com/office/officeart/2016/7/layout/RepeatingBendingProcessNew"/>
    <dgm:cxn modelId="{E446E92B-B0EB-4394-897F-8EA3CA387754}" type="presOf" srcId="{C93D55D7-5F2B-41F7-8DD3-E2C1B87AE9C6}" destId="{A2A89E8E-52B8-47CF-944F-FCA3E70F9A94}" srcOrd="0" destOrd="0" presId="urn:microsoft.com/office/officeart/2016/7/layout/RepeatingBendingProcessNew"/>
    <dgm:cxn modelId="{84A26733-87A5-44A1-9054-C771FD389180}" type="presOf" srcId="{DE36A832-6715-4F96-BDB5-3921F517B7B3}" destId="{4BB5BAF2-F1F4-437D-917C-824C83D57D14}" srcOrd="1" destOrd="0" presId="urn:microsoft.com/office/officeart/2016/7/layout/RepeatingBendingProcessNew"/>
    <dgm:cxn modelId="{A7EA283C-2CB8-43F6-9135-3089D0729BE4}" type="presOf" srcId="{5584F697-C8B2-4D51-B776-4404B52B3F0C}" destId="{33526A84-A76C-47C3-A0D1-62D8CB365FED}" srcOrd="0" destOrd="0"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90E83742-601C-4E09-A575-211CE247E8D1}" type="presOf" srcId="{681BE48F-361E-48F8-A870-E05D51DDF6B2}" destId="{475F7CFF-AFC1-4D03-BEC9-144AB956F76B}" srcOrd="0" destOrd="0"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CE8DF44E-9F71-4A89-94A4-50E4B00CAACE}" type="presOf" srcId="{C93D55D7-5F2B-41F7-8DD3-E2C1B87AE9C6}" destId="{A194593A-3392-4EB3-AAAD-F90F5F7703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47E6177F-0C00-4597-8405-DDA7DFEAD277}" srcId="{314A4CC2-2785-48D8-85D9-79A9BF7F12E3}" destId="{681BE48F-361E-48F8-A870-E05D51DDF6B2}" srcOrd="0" destOrd="0" parTransId="{E3CE9549-85E3-4CE9-BC5D-EC319AC9B776}" sibTransId="{4929ABA7-8962-43EB-9C04-9E84F1A32F47}"/>
    <dgm:cxn modelId="{6D72D088-751E-4241-B508-358C1626DD1F}" srcId="{314A4CC2-2785-48D8-85D9-79A9BF7F12E3}" destId="{18FA724D-A621-4FCE-A4AE-CA6CE8B8EA43}" srcOrd="2" destOrd="0" parTransId="{D5E8FCA9-2911-4CF6-9139-ADAC4E87FBAC}" sibTransId="{C93D55D7-5F2B-41F7-8DD3-E2C1B87AE9C6}"/>
    <dgm:cxn modelId="{1455878E-B33C-4751-A846-F323CB0E72A7}" type="presOf" srcId="{5D68B8C5-BDFA-4585-82F7-41476467893D}" destId="{57F33826-D0B6-4232-97BC-F34D9C6FFD5D}" srcOrd="0" destOrd="0" presId="urn:microsoft.com/office/officeart/2016/7/layout/RepeatingBendingProcessNew"/>
    <dgm:cxn modelId="{9C5DD894-F8D7-43AA-8D2C-03C0635370FC}" type="presOf" srcId="{314A4CC2-2785-48D8-85D9-79A9BF7F12E3}" destId="{DFDCC62A-1CA5-4326-8B3A-A9273A9D5FA4}" srcOrd="0" destOrd="0" presId="urn:microsoft.com/office/officeart/2016/7/layout/RepeatingBendingProcessNew"/>
    <dgm:cxn modelId="{90624E99-1756-4DCB-BEB0-63ED62058993}" type="presOf" srcId="{18FA724D-A621-4FCE-A4AE-CA6CE8B8EA43}" destId="{C6269360-02BA-40EB-B137-BBA2E040B493}" srcOrd="0" destOrd="0" presId="urn:microsoft.com/office/officeart/2016/7/layout/RepeatingBendingProcessNew"/>
    <dgm:cxn modelId="{7945C7AF-4096-4E91-8040-751FD33935B1}" type="presOf" srcId="{853F8C8C-DD48-419E-B241-775AC6BE9505}" destId="{D521BF5D-2A43-4C12-AB9E-44E3F38D4C60}" srcOrd="0" destOrd="0" presId="urn:microsoft.com/office/officeart/2016/7/layout/RepeatingBendingProcessNew"/>
    <dgm:cxn modelId="{644C06C2-A5B0-4D9B-A78C-DE16CFCA97C6}" type="presOf" srcId="{93936BCA-9828-437F-A683-CEDC752054FB}" destId="{58C872A6-8485-4722-8E6B-369207A65355}" srcOrd="0" destOrd="0" presId="urn:microsoft.com/office/officeart/2016/7/layout/RepeatingBendingProcessNew"/>
    <dgm:cxn modelId="{B6AFADC7-E4D1-4F21-8A10-B64D24BBDB59}" type="presOf" srcId="{5663FFBB-9508-4437-8849-E82179845557}" destId="{FB489743-E503-417C-8738-2BD88D3CD441}" srcOrd="0" destOrd="0" presId="urn:microsoft.com/office/officeart/2016/7/layout/RepeatingBendingProcessNew"/>
    <dgm:cxn modelId="{95BE8ACA-E8CC-4D5B-94BE-B352E073EE37}" type="presOf" srcId="{4929ABA7-8962-43EB-9C04-9E84F1A32F47}" destId="{5A6898C4-5D49-4DEE-AA8F-2168E2381A44}" srcOrd="1" destOrd="0" presId="urn:microsoft.com/office/officeart/2016/7/layout/RepeatingBendingProcessNew"/>
    <dgm:cxn modelId="{F787B5D9-DBD0-4468-98C5-89664B55DEE6}" type="presOf" srcId="{DE36A832-6715-4F96-BDB5-3921F517B7B3}" destId="{1A88C864-1C0C-4AEB-9D14-E36B46877FC9}" srcOrd="0" destOrd="0" presId="urn:microsoft.com/office/officeart/2016/7/layout/RepeatingBendingProcessNew"/>
    <dgm:cxn modelId="{889989EC-8CC4-43E8-BE94-B4D4329DBB7B}" type="presOf" srcId="{853F8C8C-DD48-419E-B241-775AC6BE9505}" destId="{34363A4C-BB81-4236-A029-6A313902D19D}" srcOrd="1" destOrd="0" presId="urn:microsoft.com/office/officeart/2016/7/layout/RepeatingBendingProcessNew"/>
    <dgm:cxn modelId="{E48DEDF7-B83D-4F77-90AF-8D825299EBEF}" srcId="{314A4CC2-2785-48D8-85D9-79A9BF7F12E3}" destId="{A3603757-0D30-41BD-8611-C01C503EE594}" srcOrd="5" destOrd="0" parTransId="{AC226A43-89FD-4C61-96E0-DDE27D650D5A}" sibTransId="{F2D08B99-EA82-44CE-95D1-5480F61713C5}"/>
    <dgm:cxn modelId="{3B594DE3-4D4E-41F9-B703-C200D96C10D6}" type="presParOf" srcId="{DFDCC62A-1CA5-4326-8B3A-A9273A9D5FA4}" destId="{475F7CFF-AFC1-4D03-BEC9-144AB956F76B}" srcOrd="0" destOrd="0" presId="urn:microsoft.com/office/officeart/2016/7/layout/RepeatingBendingProcessNew"/>
    <dgm:cxn modelId="{0B34EB2A-FE76-4D36-B2BE-0E5164CA24A5}" type="presParOf" srcId="{DFDCC62A-1CA5-4326-8B3A-A9273A9D5FA4}" destId="{C12A995B-A395-4880-B23F-EC31C0C3BF86}" srcOrd="1" destOrd="0" presId="urn:microsoft.com/office/officeart/2016/7/layout/RepeatingBendingProcessNew"/>
    <dgm:cxn modelId="{C6E10898-A948-49C0-BD85-25E8EE9D15BF}" type="presParOf" srcId="{C12A995B-A395-4880-B23F-EC31C0C3BF86}" destId="{5A6898C4-5D49-4DEE-AA8F-2168E2381A44}" srcOrd="0" destOrd="0" presId="urn:microsoft.com/office/officeart/2016/7/layout/RepeatingBendingProcessNew"/>
    <dgm:cxn modelId="{597BA21A-5B92-4640-9FDC-D88EF3BFA38A}" type="presParOf" srcId="{DFDCC62A-1CA5-4326-8B3A-A9273A9D5FA4}" destId="{FB489743-E503-417C-8738-2BD88D3CD441}" srcOrd="2" destOrd="0" presId="urn:microsoft.com/office/officeart/2016/7/layout/RepeatingBendingProcessNew"/>
    <dgm:cxn modelId="{2E173CDB-E18E-479C-B35F-A43D8AF42F29}" type="presParOf" srcId="{DFDCC62A-1CA5-4326-8B3A-A9273A9D5FA4}" destId="{D521BF5D-2A43-4C12-AB9E-44E3F38D4C60}" srcOrd="3" destOrd="0" presId="urn:microsoft.com/office/officeart/2016/7/layout/RepeatingBendingProcessNew"/>
    <dgm:cxn modelId="{B7436FDA-D492-4EA6-9009-6B7C09730964}" type="presParOf" srcId="{D521BF5D-2A43-4C12-AB9E-44E3F38D4C60}" destId="{34363A4C-BB81-4236-A029-6A313902D19D}" srcOrd="0" destOrd="0" presId="urn:microsoft.com/office/officeart/2016/7/layout/RepeatingBendingProcessNew"/>
    <dgm:cxn modelId="{B3F88240-FB62-4FA3-A400-F3321C6D7DCD}" type="presParOf" srcId="{DFDCC62A-1CA5-4326-8B3A-A9273A9D5FA4}" destId="{C6269360-02BA-40EB-B137-BBA2E040B493}" srcOrd="4" destOrd="0" presId="urn:microsoft.com/office/officeart/2016/7/layout/RepeatingBendingProcessNew"/>
    <dgm:cxn modelId="{905B8B44-7C08-4B98-8FE7-932A4ED310EB}" type="presParOf" srcId="{DFDCC62A-1CA5-4326-8B3A-A9273A9D5FA4}" destId="{A2A89E8E-52B8-47CF-944F-FCA3E70F9A94}" srcOrd="5" destOrd="0" presId="urn:microsoft.com/office/officeart/2016/7/layout/RepeatingBendingProcessNew"/>
    <dgm:cxn modelId="{4FF588D9-AA69-4A6B-BB70-DDAFD7856817}" type="presParOf" srcId="{A2A89E8E-52B8-47CF-944F-FCA3E70F9A94}" destId="{A194593A-3392-4EB3-AAAD-F90F5F770314}" srcOrd="0" destOrd="0" presId="urn:microsoft.com/office/officeart/2016/7/layout/RepeatingBendingProcessNew"/>
    <dgm:cxn modelId="{BD4B8D0C-9427-4380-BDD7-0ACB1519D92E}" type="presParOf" srcId="{DFDCC62A-1CA5-4326-8B3A-A9273A9D5FA4}" destId="{57F33826-D0B6-4232-97BC-F34D9C6FFD5D}" srcOrd="6" destOrd="0" presId="urn:microsoft.com/office/officeart/2016/7/layout/RepeatingBendingProcessNew"/>
    <dgm:cxn modelId="{4FC608C7-090B-49A0-A288-6DA259025167}" type="presParOf" srcId="{DFDCC62A-1CA5-4326-8B3A-A9273A9D5FA4}" destId="{1A88C864-1C0C-4AEB-9D14-E36B46877FC9}" srcOrd="7" destOrd="0" presId="urn:microsoft.com/office/officeart/2016/7/layout/RepeatingBendingProcessNew"/>
    <dgm:cxn modelId="{EFCBCC30-E226-4C34-992D-BC44FE58DF25}" type="presParOf" srcId="{1A88C864-1C0C-4AEB-9D14-E36B46877FC9}" destId="{4BB5BAF2-F1F4-437D-917C-824C83D57D14}" srcOrd="0" destOrd="0" presId="urn:microsoft.com/office/officeart/2016/7/layout/RepeatingBendingProcessNew"/>
    <dgm:cxn modelId="{70470498-9B81-4186-8A5C-52D5045C81B4}" type="presParOf" srcId="{DFDCC62A-1CA5-4326-8B3A-A9273A9D5FA4}" destId="{33526A84-A76C-47C3-A0D1-62D8CB365FED}" srcOrd="8" destOrd="0" presId="urn:microsoft.com/office/officeart/2016/7/layout/RepeatingBendingProcessNew"/>
    <dgm:cxn modelId="{DB5BE9DA-71E9-4E9F-A864-F7E76930FEBA}" type="presParOf" srcId="{DFDCC62A-1CA5-4326-8B3A-A9273A9D5FA4}" destId="{58C872A6-8485-4722-8E6B-369207A65355}" srcOrd="9" destOrd="0" presId="urn:microsoft.com/office/officeart/2016/7/layout/RepeatingBendingProcessNew"/>
    <dgm:cxn modelId="{D7C718F2-A2CE-469B-AA90-491B5AE6AE46}" type="presParOf" srcId="{58C872A6-8485-4722-8E6B-369207A65355}" destId="{F444464A-C860-4150-8E2F-2BB332DB18C0}" srcOrd="0" destOrd="0" presId="urn:microsoft.com/office/officeart/2016/7/layout/RepeatingBendingProcessNew"/>
    <dgm:cxn modelId="{208FFD5B-B26E-49F0-9250-C0547E1A6E04}" type="presParOf" srcId="{DFDCC62A-1CA5-4326-8B3A-A9273A9D5FA4}" destId="{567A8D03-7AC9-406F-958F-4DEC2653F01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681BE48F-361E-48F8-A870-E05D51DDF6B2}">
      <dgm:prSet/>
      <dgm:spPr/>
      <dgm:t>
        <a:bodyPr/>
        <a:lstStyle/>
        <a:p>
          <a:r>
            <a:rPr lang="en-US"/>
            <a:t>Everyone will adhere to the due dates and the due date of when we want tasks done, will be discussed at the meeting.</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r>
            <a:rPr lang="en-US"/>
            <a:t>Each team member has their own task but is reminded that we are a team, and things may not go as smoothly for others. </a:t>
          </a:r>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t>When there are conflicts within your own task, it is required that you tell the team immediately so that they can assist you and there are no delays in due dates.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r>
            <a:rPr lang="en-US"/>
            <a:t>Each team member is asked to come to the meetings fully prepared with their task.</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r>
            <a:rPr lang="en-US"/>
            <a:t>We will continue to learn through this project and produce new innovative ways to tackle this capstone project.</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1E7E633E-26D4-4AE0-AF09-2B393E335659}">
      <dgm:prSet/>
      <dgm:spPr/>
      <dgm:t>
        <a:bodyPr/>
        <a:lstStyle/>
        <a:p>
          <a:r>
            <a:rPr lang="en-US"/>
            <a:t>Final work should be submitted as follows:</a:t>
          </a:r>
        </a:p>
      </dgm:t>
    </dgm:pt>
    <dgm:pt modelId="{62879593-1EEF-48E5-BD53-ADBBE4E2DB4A}" type="parTrans" cxnId="{63829637-2112-4AFC-B50E-9CFAB22CDBC4}">
      <dgm:prSet/>
      <dgm:spPr/>
      <dgm:t>
        <a:bodyPr/>
        <a:lstStyle/>
        <a:p>
          <a:endParaRPr lang="en-US"/>
        </a:p>
      </dgm:t>
    </dgm:pt>
    <dgm:pt modelId="{1AAD7B2F-40BF-4BA5-8460-0F2E4CD02F05}" type="sibTrans" cxnId="{63829637-2112-4AFC-B50E-9CFAB22CDBC4}">
      <dgm:prSet/>
      <dgm:spPr/>
      <dgm:t>
        <a:bodyPr/>
        <a:lstStyle/>
        <a:p>
          <a:endParaRPr lang="en-US"/>
        </a:p>
      </dgm:t>
    </dgm:pt>
    <dgm:pt modelId="{F8DCC4F7-1ADE-4E20-B040-DA295F526730}">
      <dgm:prSet/>
      <dgm:spPr/>
      <dgm:t>
        <a:bodyPr/>
        <a:lstStyle/>
        <a:p>
          <a:r>
            <a:rPr lang="en-US"/>
            <a:t>The team has reviewed your work</a:t>
          </a:r>
        </a:p>
      </dgm:t>
    </dgm:pt>
    <dgm:pt modelId="{B4C314A5-7625-4621-AE7B-04A39DEAC6AB}" type="parTrans" cxnId="{5E9B4DA0-808B-4ED6-8234-342575CEEE9B}">
      <dgm:prSet/>
      <dgm:spPr/>
      <dgm:t>
        <a:bodyPr/>
        <a:lstStyle/>
        <a:p>
          <a:endParaRPr lang="en-US"/>
        </a:p>
      </dgm:t>
    </dgm:pt>
    <dgm:pt modelId="{4FB9430A-5EAA-4B41-A7B3-72FDC1B221FB}" type="sibTrans" cxnId="{5E9B4DA0-808B-4ED6-8234-342575CEEE9B}">
      <dgm:prSet/>
      <dgm:spPr/>
      <dgm:t>
        <a:bodyPr/>
        <a:lstStyle/>
        <a:p>
          <a:endParaRPr lang="en-US"/>
        </a:p>
      </dgm:t>
    </dgm:pt>
    <dgm:pt modelId="{23BF5C07-56F9-4643-95AC-08DEE56D66D7}">
      <dgm:prSet/>
      <dgm:spPr/>
      <dgm:t>
        <a:bodyPr/>
        <a:lstStyle/>
        <a:p>
          <a:r>
            <a:rPr lang="en-US"/>
            <a:t>There are no errors within your code</a:t>
          </a:r>
        </a:p>
      </dgm:t>
    </dgm:pt>
    <dgm:pt modelId="{280D972D-8201-4427-A9FE-4A37A89A2337}" type="parTrans" cxnId="{E7E1661D-7230-4D25-ABE9-E02FFC1515D1}">
      <dgm:prSet/>
      <dgm:spPr/>
      <dgm:t>
        <a:bodyPr/>
        <a:lstStyle/>
        <a:p>
          <a:endParaRPr lang="en-US"/>
        </a:p>
      </dgm:t>
    </dgm:pt>
    <dgm:pt modelId="{FC43E31A-5BEE-46DE-B40C-B1E4956076D9}" type="sibTrans" cxnId="{E7E1661D-7230-4D25-ABE9-E02FFC1515D1}">
      <dgm:prSet/>
      <dgm:spPr/>
      <dgm:t>
        <a:bodyPr/>
        <a:lstStyle/>
        <a:p>
          <a:endParaRPr lang="en-US"/>
        </a:p>
      </dgm:t>
    </dgm:pt>
    <dgm:pt modelId="{78E08EB0-CE5C-4DDE-AC98-057BB705C765}">
      <dgm:prSet/>
      <dgm:spPr/>
      <dgm:t>
        <a:bodyPr/>
        <a:lstStyle/>
        <a:p>
          <a:r>
            <a:rPr lang="en-US"/>
            <a:t>All tasks were tested</a:t>
          </a:r>
        </a:p>
      </dgm:t>
    </dgm:pt>
    <dgm:pt modelId="{A75ECCCF-4F3A-4F83-B72D-7C28D2977F29}" type="parTrans" cxnId="{07313CBF-CA67-4A57-9A5D-56AD8CE794DD}">
      <dgm:prSet/>
      <dgm:spPr/>
      <dgm:t>
        <a:bodyPr/>
        <a:lstStyle/>
        <a:p>
          <a:endParaRPr lang="en-US"/>
        </a:p>
      </dgm:t>
    </dgm:pt>
    <dgm:pt modelId="{BFD6D6A6-9E86-47CF-88DA-0415D96374CF}" type="sibTrans" cxnId="{07313CBF-CA67-4A57-9A5D-56AD8CE794DD}">
      <dgm:prSet/>
      <dgm:spPr/>
      <dgm:t>
        <a:bodyPr/>
        <a:lstStyle/>
        <a:p>
          <a:endParaRPr lang="en-US"/>
        </a:p>
      </dgm:t>
    </dgm:pt>
    <dgm:pt modelId="{2ACADFAD-0770-4A26-9779-3F7E227D0486}">
      <dgm:prSet/>
      <dgm:spPr/>
      <dgm:t>
        <a:bodyPr/>
        <a:lstStyle/>
        <a:p>
          <a:r>
            <a:rPr lang="en-US"/>
            <a:t>Work meets the criteria of the class</a:t>
          </a:r>
        </a:p>
      </dgm:t>
    </dgm:pt>
    <dgm:pt modelId="{D4E4E40A-D782-49DF-8FB0-39D2BFD9DC39}" type="parTrans" cxnId="{D34A7A1A-A89B-4155-88B7-6C736417675A}">
      <dgm:prSet/>
      <dgm:spPr/>
      <dgm:t>
        <a:bodyPr/>
        <a:lstStyle/>
        <a:p>
          <a:endParaRPr lang="en-US"/>
        </a:p>
      </dgm:t>
    </dgm:pt>
    <dgm:pt modelId="{0EE0CD05-61BE-4CA9-95CD-F398D2852A78}" type="sibTrans" cxnId="{D34A7A1A-A89B-4155-88B7-6C736417675A}">
      <dgm:prSet/>
      <dgm:spPr/>
      <dgm:t>
        <a:bodyPr/>
        <a:lstStyle/>
        <a:p>
          <a:endParaRPr lang="en-US"/>
        </a:p>
      </dgm:t>
    </dgm:pt>
    <dgm:pt modelId="{505F05DD-6629-494B-9B92-CB5FE9A08CA5}">
      <dgm:prSet/>
      <dgm:spPr/>
      <dgm:t>
        <a:bodyPr/>
        <a:lstStyle/>
        <a:p>
          <a:pPr rtl="0"/>
          <a:r>
            <a:rPr lang="en-US"/>
            <a:t>Code is uploaded </a:t>
          </a:r>
          <a:r>
            <a:rPr lang="en-US">
              <a:latin typeface="Calibri Light" panose="020F0302020204030204"/>
            </a:rPr>
            <a:t>to Github</a:t>
          </a:r>
          <a:endParaRPr lang="en-US"/>
        </a:p>
      </dgm:t>
    </dgm:pt>
    <dgm:pt modelId="{0DC9C259-8C87-48BC-84A5-67901A893E86}" type="parTrans" cxnId="{3DD0C7F6-D8C3-40F1-8122-4A684327C578}">
      <dgm:prSet/>
      <dgm:spPr/>
      <dgm:t>
        <a:bodyPr/>
        <a:lstStyle/>
        <a:p>
          <a:endParaRPr lang="en-US"/>
        </a:p>
      </dgm:t>
    </dgm:pt>
    <dgm:pt modelId="{26F9F182-7FE2-4F4F-8FC5-41A5D70E01F7}" type="sibTrans" cxnId="{3DD0C7F6-D8C3-40F1-8122-4A684327C578}">
      <dgm:prSet/>
      <dgm:spPr/>
      <dgm:t>
        <a:bodyPr/>
        <a:lstStyle/>
        <a:p>
          <a:endParaRPr lang="en-US"/>
        </a:p>
      </dgm:t>
    </dgm:pt>
    <dgm:pt modelId="{A3603757-0D30-41BD-8611-C01C503EE594}">
      <dgm:prSet/>
      <dgm:spPr/>
      <dgm:t>
        <a:bodyPr/>
        <a:lstStyle/>
        <a:p>
          <a:r>
            <a:rPr lang="en-US"/>
            <a:t>All aspects of the sprint are complete</a:t>
          </a:r>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36BE45EE-E273-4060-BB56-A4B6B3DC97D3}" type="pres">
      <dgm:prSet presAssocID="{1E7E633E-26D4-4AE0-AF09-2B393E335659}" presName="node" presStyleLbl="node1" presStyleIdx="5" presStyleCnt="6">
        <dgm:presLayoutVars>
          <dgm:bulletEnabled val="1"/>
        </dgm:presLayoutVars>
      </dgm:prSet>
      <dgm:spPr/>
    </dgm:pt>
  </dgm:ptLst>
  <dgm:cxnLst>
    <dgm:cxn modelId="{DE38DF00-4A34-4E20-B3F4-997EB872BC22}" type="presOf" srcId="{93936BCA-9828-437F-A683-CEDC752054FB}" destId="{58C872A6-8485-4722-8E6B-369207A65355}" srcOrd="0" destOrd="0" presId="urn:microsoft.com/office/officeart/2016/7/layout/RepeatingBendingProcessNew"/>
    <dgm:cxn modelId="{2B202506-6301-4DB7-9E48-5D805C33E1BD}" type="presOf" srcId="{93936BCA-9828-437F-A683-CEDC752054FB}" destId="{F444464A-C860-4150-8E2F-2BB332DB18C0}" srcOrd="1" destOrd="0" presId="urn:microsoft.com/office/officeart/2016/7/layout/RepeatingBendingProcessNew"/>
    <dgm:cxn modelId="{D5E1DD16-97A5-4C8D-AFA6-4C650186E998}" type="presOf" srcId="{4929ABA7-8962-43EB-9C04-9E84F1A32F47}" destId="{C12A995B-A395-4880-B23F-EC31C0C3BF86}" srcOrd="0" destOrd="0" presId="urn:microsoft.com/office/officeart/2016/7/layout/RepeatingBendingProcessNew"/>
    <dgm:cxn modelId="{D34A7A1A-A89B-4155-88B7-6C736417675A}" srcId="{1E7E633E-26D4-4AE0-AF09-2B393E335659}" destId="{2ACADFAD-0770-4A26-9779-3F7E227D0486}" srcOrd="3" destOrd="0" parTransId="{D4E4E40A-D782-49DF-8FB0-39D2BFD9DC39}" sibTransId="{0EE0CD05-61BE-4CA9-95CD-F398D2852A78}"/>
    <dgm:cxn modelId="{E7E1661D-7230-4D25-ABE9-E02FFC1515D1}" srcId="{1E7E633E-26D4-4AE0-AF09-2B393E335659}" destId="{23BF5C07-56F9-4643-95AC-08DEE56D66D7}" srcOrd="1" destOrd="0" parTransId="{280D972D-8201-4427-A9FE-4A37A89A2337}" sibTransId="{FC43E31A-5BEE-46DE-B40C-B1E4956076D9}"/>
    <dgm:cxn modelId="{63829637-2112-4AFC-B50E-9CFAB22CDBC4}" srcId="{314A4CC2-2785-48D8-85D9-79A9BF7F12E3}" destId="{1E7E633E-26D4-4AE0-AF09-2B393E335659}" srcOrd="5" destOrd="0" parTransId="{62879593-1EEF-48E5-BD53-ADBBE4E2DB4A}" sibTransId="{1AAD7B2F-40BF-4BA5-8460-0F2E4CD02F05}"/>
    <dgm:cxn modelId="{831C873A-93DA-4BF8-B499-7723138EA9DB}" type="presOf" srcId="{1E7E633E-26D4-4AE0-AF09-2B393E335659}" destId="{36BE45EE-E273-4060-BB56-A4B6B3DC97D3}" srcOrd="0" destOrd="0" presId="urn:microsoft.com/office/officeart/2016/7/layout/RepeatingBendingProcessNew"/>
    <dgm:cxn modelId="{AACD423C-2810-408A-9DBE-109F102E525B}" type="presOf" srcId="{5584F697-C8B2-4D51-B776-4404B52B3F0C}" destId="{33526A84-A76C-47C3-A0D1-62D8CB365FED}" srcOrd="0" destOrd="0" presId="urn:microsoft.com/office/officeart/2016/7/layout/RepeatingBendingProcessNew"/>
    <dgm:cxn modelId="{3FD1213D-4CAC-437C-BCD4-12060977DE4B}" type="presOf" srcId="{505F05DD-6629-494B-9B92-CB5FE9A08CA5}" destId="{36BE45EE-E273-4060-BB56-A4B6B3DC97D3}" srcOrd="0" destOrd="5"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71E41F5B-2D28-45F3-AC2E-7C8C4AAF2E85}" type="presOf" srcId="{23BF5C07-56F9-4643-95AC-08DEE56D66D7}" destId="{36BE45EE-E273-4060-BB56-A4B6B3DC97D3}" srcOrd="0" destOrd="2"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A8A2B565-63E5-4EFE-B382-9D169E787E48}" type="presOf" srcId="{5D68B8C5-BDFA-4585-82F7-41476467893D}" destId="{57F33826-D0B6-4232-97BC-F34D9C6FFD5D}" srcOrd="0" destOrd="0" presId="urn:microsoft.com/office/officeart/2016/7/layout/RepeatingBendingProcessNew"/>
    <dgm:cxn modelId="{6402716B-BD89-47F7-AED3-204C79C0F39A}" type="presOf" srcId="{DE36A832-6715-4F96-BDB5-3921F517B7B3}" destId="{4BB5BAF2-F1F4-437D-917C-824C83D57D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7A1C3555-27CD-4D9B-A5AB-797C50E373E7}" type="presOf" srcId="{F8DCC4F7-1ADE-4E20-B040-DA295F526730}" destId="{36BE45EE-E273-4060-BB56-A4B6B3DC97D3}" srcOrd="0" destOrd="1" presId="urn:microsoft.com/office/officeart/2016/7/layout/RepeatingBendingProcessNew"/>
    <dgm:cxn modelId="{47E6177F-0C00-4597-8405-DDA7DFEAD277}" srcId="{314A4CC2-2785-48D8-85D9-79A9BF7F12E3}" destId="{681BE48F-361E-48F8-A870-E05D51DDF6B2}" srcOrd="0" destOrd="0" parTransId="{E3CE9549-85E3-4CE9-BC5D-EC319AC9B776}" sibTransId="{4929ABA7-8962-43EB-9C04-9E84F1A32F47}"/>
    <dgm:cxn modelId="{2150967F-9B37-4B5B-91C6-0A0D0FBB9A10}" type="presOf" srcId="{78E08EB0-CE5C-4DDE-AC98-057BB705C765}" destId="{36BE45EE-E273-4060-BB56-A4B6B3DC97D3}" srcOrd="0" destOrd="3" presId="urn:microsoft.com/office/officeart/2016/7/layout/RepeatingBendingProcessNew"/>
    <dgm:cxn modelId="{467CE481-A9E2-451B-BB78-7D843E330315}" type="presOf" srcId="{18FA724D-A621-4FCE-A4AE-CA6CE8B8EA43}" destId="{C6269360-02BA-40EB-B137-BBA2E040B493}" srcOrd="0" destOrd="0" presId="urn:microsoft.com/office/officeart/2016/7/layout/RepeatingBendingProcessNew"/>
    <dgm:cxn modelId="{6D72D088-751E-4241-B508-358C1626DD1F}" srcId="{314A4CC2-2785-48D8-85D9-79A9BF7F12E3}" destId="{18FA724D-A621-4FCE-A4AE-CA6CE8B8EA43}" srcOrd="2" destOrd="0" parTransId="{D5E8FCA9-2911-4CF6-9139-ADAC4E87FBAC}" sibTransId="{C93D55D7-5F2B-41F7-8DD3-E2C1B87AE9C6}"/>
    <dgm:cxn modelId="{9C5DD894-F8D7-43AA-8D2C-03C0635370FC}" type="presOf" srcId="{314A4CC2-2785-48D8-85D9-79A9BF7F12E3}" destId="{DFDCC62A-1CA5-4326-8B3A-A9273A9D5FA4}" srcOrd="0" destOrd="0" presId="urn:microsoft.com/office/officeart/2016/7/layout/RepeatingBendingProcessNew"/>
    <dgm:cxn modelId="{2CB0D299-6BD8-4CB9-BC1E-B46682AACE1E}" type="presOf" srcId="{DE36A832-6715-4F96-BDB5-3921F517B7B3}" destId="{1A88C864-1C0C-4AEB-9D14-E36B46877FC9}" srcOrd="0" destOrd="0" presId="urn:microsoft.com/office/officeart/2016/7/layout/RepeatingBendingProcessNew"/>
    <dgm:cxn modelId="{CFB9E59F-566D-424D-8376-C24C410DF4D8}" type="presOf" srcId="{853F8C8C-DD48-419E-B241-775AC6BE9505}" destId="{D521BF5D-2A43-4C12-AB9E-44E3F38D4C60}" srcOrd="0" destOrd="0" presId="urn:microsoft.com/office/officeart/2016/7/layout/RepeatingBendingProcessNew"/>
    <dgm:cxn modelId="{5E9B4DA0-808B-4ED6-8234-342575CEEE9B}" srcId="{1E7E633E-26D4-4AE0-AF09-2B393E335659}" destId="{F8DCC4F7-1ADE-4E20-B040-DA295F526730}" srcOrd="0" destOrd="0" parTransId="{B4C314A5-7625-4621-AE7B-04A39DEAC6AB}" sibTransId="{4FB9430A-5EAA-4B41-A7B3-72FDC1B221FB}"/>
    <dgm:cxn modelId="{BBB075B3-4456-4E7C-82AD-7E168D9F1375}" type="presOf" srcId="{A3603757-0D30-41BD-8611-C01C503EE594}" destId="{36BE45EE-E273-4060-BB56-A4B6B3DC97D3}" srcOrd="0" destOrd="6" presId="urn:microsoft.com/office/officeart/2016/7/layout/RepeatingBendingProcessNew"/>
    <dgm:cxn modelId="{07313CBF-CA67-4A57-9A5D-56AD8CE794DD}" srcId="{1E7E633E-26D4-4AE0-AF09-2B393E335659}" destId="{78E08EB0-CE5C-4DDE-AC98-057BB705C765}" srcOrd="2" destOrd="0" parTransId="{A75ECCCF-4F3A-4F83-B72D-7C28D2977F29}" sibTransId="{BFD6D6A6-9E86-47CF-88DA-0415D96374CF}"/>
    <dgm:cxn modelId="{B27E16C7-1A24-43C2-8ADB-17A1F8456E58}" type="presOf" srcId="{681BE48F-361E-48F8-A870-E05D51DDF6B2}" destId="{475F7CFF-AFC1-4D03-BEC9-144AB956F76B}" srcOrd="0" destOrd="0" presId="urn:microsoft.com/office/officeart/2016/7/layout/RepeatingBendingProcessNew"/>
    <dgm:cxn modelId="{D3BC19C8-27B7-41EF-848A-25321E895307}" type="presOf" srcId="{C93D55D7-5F2B-41F7-8DD3-E2C1B87AE9C6}" destId="{A194593A-3392-4EB3-AAAD-F90F5F770314}" srcOrd="1" destOrd="0" presId="urn:microsoft.com/office/officeart/2016/7/layout/RepeatingBendingProcessNew"/>
    <dgm:cxn modelId="{46D6F8E1-2CD2-4159-B64E-9558064399C3}" type="presOf" srcId="{853F8C8C-DD48-419E-B241-775AC6BE9505}" destId="{34363A4C-BB81-4236-A029-6A313902D19D}" srcOrd="1" destOrd="0" presId="urn:microsoft.com/office/officeart/2016/7/layout/RepeatingBendingProcessNew"/>
    <dgm:cxn modelId="{D5C051EE-E282-4124-9BAF-7290C14DA32D}" type="presOf" srcId="{C93D55D7-5F2B-41F7-8DD3-E2C1B87AE9C6}" destId="{A2A89E8E-52B8-47CF-944F-FCA3E70F9A94}" srcOrd="0" destOrd="0" presId="urn:microsoft.com/office/officeart/2016/7/layout/RepeatingBendingProcessNew"/>
    <dgm:cxn modelId="{3DD0C7F6-D8C3-40F1-8122-4A684327C578}" srcId="{1E7E633E-26D4-4AE0-AF09-2B393E335659}" destId="{505F05DD-6629-494B-9B92-CB5FE9A08CA5}" srcOrd="4" destOrd="0" parTransId="{0DC9C259-8C87-48BC-84A5-67901A893E86}" sibTransId="{26F9F182-7FE2-4F4F-8FC5-41A5D70E01F7}"/>
    <dgm:cxn modelId="{84AAC4F7-AE4B-468E-920E-475F3D5AD336}" type="presOf" srcId="{4929ABA7-8962-43EB-9C04-9E84F1A32F47}" destId="{5A6898C4-5D49-4DEE-AA8F-2168E2381A44}" srcOrd="1" destOrd="0" presId="urn:microsoft.com/office/officeart/2016/7/layout/RepeatingBendingProcessNew"/>
    <dgm:cxn modelId="{E48DEDF7-B83D-4F77-90AF-8D825299EBEF}" srcId="{1E7E633E-26D4-4AE0-AF09-2B393E335659}" destId="{A3603757-0D30-41BD-8611-C01C503EE594}" srcOrd="5" destOrd="0" parTransId="{AC226A43-89FD-4C61-96E0-DDE27D650D5A}" sibTransId="{F2D08B99-EA82-44CE-95D1-5480F61713C5}"/>
    <dgm:cxn modelId="{1241B5F8-54AF-4B39-8D98-017BE75345C0}" type="presOf" srcId="{5663FFBB-9508-4437-8849-E82179845557}" destId="{FB489743-E503-417C-8738-2BD88D3CD441}" srcOrd="0" destOrd="0" presId="urn:microsoft.com/office/officeart/2016/7/layout/RepeatingBendingProcessNew"/>
    <dgm:cxn modelId="{546637FE-D33F-4D2D-A33F-C647BD07F108}" type="presOf" srcId="{2ACADFAD-0770-4A26-9779-3F7E227D0486}" destId="{36BE45EE-E273-4060-BB56-A4B6B3DC97D3}" srcOrd="0" destOrd="4" presId="urn:microsoft.com/office/officeart/2016/7/layout/RepeatingBendingProcessNew"/>
    <dgm:cxn modelId="{1A6E1B34-E15C-4962-811F-3B4C49CB2D73}" type="presParOf" srcId="{DFDCC62A-1CA5-4326-8B3A-A9273A9D5FA4}" destId="{475F7CFF-AFC1-4D03-BEC9-144AB956F76B}" srcOrd="0" destOrd="0" presId="urn:microsoft.com/office/officeart/2016/7/layout/RepeatingBendingProcessNew"/>
    <dgm:cxn modelId="{DD5BD5DC-DC6C-4489-A9D6-1D0F988713BA}" type="presParOf" srcId="{DFDCC62A-1CA5-4326-8B3A-A9273A9D5FA4}" destId="{C12A995B-A395-4880-B23F-EC31C0C3BF86}" srcOrd="1" destOrd="0" presId="urn:microsoft.com/office/officeart/2016/7/layout/RepeatingBendingProcessNew"/>
    <dgm:cxn modelId="{323CA23F-D3B3-4F07-8E1F-CF75BA1AFEF3}" type="presParOf" srcId="{C12A995B-A395-4880-B23F-EC31C0C3BF86}" destId="{5A6898C4-5D49-4DEE-AA8F-2168E2381A44}" srcOrd="0" destOrd="0" presId="urn:microsoft.com/office/officeart/2016/7/layout/RepeatingBendingProcessNew"/>
    <dgm:cxn modelId="{F15E99A7-F096-417A-BEE2-4E811F2AD191}" type="presParOf" srcId="{DFDCC62A-1CA5-4326-8B3A-A9273A9D5FA4}" destId="{FB489743-E503-417C-8738-2BD88D3CD441}" srcOrd="2" destOrd="0" presId="urn:microsoft.com/office/officeart/2016/7/layout/RepeatingBendingProcessNew"/>
    <dgm:cxn modelId="{05AB86BD-DBC2-434B-BEAD-08A041667CC6}" type="presParOf" srcId="{DFDCC62A-1CA5-4326-8B3A-A9273A9D5FA4}" destId="{D521BF5D-2A43-4C12-AB9E-44E3F38D4C60}" srcOrd="3" destOrd="0" presId="urn:microsoft.com/office/officeart/2016/7/layout/RepeatingBendingProcessNew"/>
    <dgm:cxn modelId="{4B26C4FC-BEE8-430F-B5A4-2423309AC853}" type="presParOf" srcId="{D521BF5D-2A43-4C12-AB9E-44E3F38D4C60}" destId="{34363A4C-BB81-4236-A029-6A313902D19D}" srcOrd="0" destOrd="0" presId="urn:microsoft.com/office/officeart/2016/7/layout/RepeatingBendingProcessNew"/>
    <dgm:cxn modelId="{7A23992C-08A6-4AA0-8727-17786BF43578}" type="presParOf" srcId="{DFDCC62A-1CA5-4326-8B3A-A9273A9D5FA4}" destId="{C6269360-02BA-40EB-B137-BBA2E040B493}" srcOrd="4" destOrd="0" presId="urn:microsoft.com/office/officeart/2016/7/layout/RepeatingBendingProcessNew"/>
    <dgm:cxn modelId="{A6607D30-BD75-4383-BCD3-892454598D32}" type="presParOf" srcId="{DFDCC62A-1CA5-4326-8B3A-A9273A9D5FA4}" destId="{A2A89E8E-52B8-47CF-944F-FCA3E70F9A94}" srcOrd="5" destOrd="0" presId="urn:microsoft.com/office/officeart/2016/7/layout/RepeatingBendingProcessNew"/>
    <dgm:cxn modelId="{0EA7018F-423E-4A9A-8171-F4C42B2BCBF4}" type="presParOf" srcId="{A2A89E8E-52B8-47CF-944F-FCA3E70F9A94}" destId="{A194593A-3392-4EB3-AAAD-F90F5F770314}" srcOrd="0" destOrd="0" presId="urn:microsoft.com/office/officeart/2016/7/layout/RepeatingBendingProcessNew"/>
    <dgm:cxn modelId="{425B68A2-5756-4D50-9B8C-5094BE4217B2}" type="presParOf" srcId="{DFDCC62A-1CA5-4326-8B3A-A9273A9D5FA4}" destId="{57F33826-D0B6-4232-97BC-F34D9C6FFD5D}" srcOrd="6" destOrd="0" presId="urn:microsoft.com/office/officeart/2016/7/layout/RepeatingBendingProcessNew"/>
    <dgm:cxn modelId="{7FE90563-00C3-4D03-AF8A-59F9C99652E5}" type="presParOf" srcId="{DFDCC62A-1CA5-4326-8B3A-A9273A9D5FA4}" destId="{1A88C864-1C0C-4AEB-9D14-E36B46877FC9}" srcOrd="7" destOrd="0" presId="urn:microsoft.com/office/officeart/2016/7/layout/RepeatingBendingProcessNew"/>
    <dgm:cxn modelId="{164093B1-453C-46DC-97E6-35458B00304F}" type="presParOf" srcId="{1A88C864-1C0C-4AEB-9D14-E36B46877FC9}" destId="{4BB5BAF2-F1F4-437D-917C-824C83D57D14}" srcOrd="0" destOrd="0" presId="urn:microsoft.com/office/officeart/2016/7/layout/RepeatingBendingProcessNew"/>
    <dgm:cxn modelId="{E7237777-E42C-47BF-853F-DB71EF3E0BA3}" type="presParOf" srcId="{DFDCC62A-1CA5-4326-8B3A-A9273A9D5FA4}" destId="{33526A84-A76C-47C3-A0D1-62D8CB365FED}" srcOrd="8" destOrd="0" presId="urn:microsoft.com/office/officeart/2016/7/layout/RepeatingBendingProcessNew"/>
    <dgm:cxn modelId="{55134BA4-6A3F-4803-943B-68312CA58F7D}" type="presParOf" srcId="{DFDCC62A-1CA5-4326-8B3A-A9273A9D5FA4}" destId="{58C872A6-8485-4722-8E6B-369207A65355}" srcOrd="9" destOrd="0" presId="urn:microsoft.com/office/officeart/2016/7/layout/RepeatingBendingProcessNew"/>
    <dgm:cxn modelId="{01060DE1-660B-4B33-8D25-006A6631161E}" type="presParOf" srcId="{58C872A6-8485-4722-8E6B-369207A65355}" destId="{F444464A-C860-4150-8E2F-2BB332DB18C0}" srcOrd="0" destOrd="0" presId="urn:microsoft.com/office/officeart/2016/7/layout/RepeatingBendingProcessNew"/>
    <dgm:cxn modelId="{2D14CCE7-549B-4A85-BF2B-CD23A157485B}" type="presParOf" srcId="{DFDCC62A-1CA5-4326-8B3A-A9273A9D5FA4}" destId="{36BE45EE-E273-4060-BB56-A4B6B3DC97D3}"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771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708346"/>
        <a:ext cx="27193" cy="5438"/>
      </dsp:txXfrm>
    </dsp:sp>
    <dsp:sp modelId="{475F7CFF-AFC1-4D03-BEC9-144AB956F76B}">
      <dsp:nvSpPr>
        <dsp:cNvPr id="0" name=""/>
        <dsp:cNvSpPr/>
      </dsp:nvSpPr>
      <dsp:spPr>
        <a:xfrm>
          <a:off x="974852"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Team communication will occur using Microsoft Teams/I-Message</a:t>
          </a:r>
        </a:p>
      </dsp:txBody>
      <dsp:txXfrm>
        <a:off x="974852" y="1668"/>
        <a:ext cx="2364658" cy="1418795"/>
      </dsp:txXfrm>
    </dsp:sp>
    <dsp:sp modelId="{D521BF5D-2A43-4C12-AB9E-44E3F38D4C60}">
      <dsp:nvSpPr>
        <dsp:cNvPr id="0" name=""/>
        <dsp:cNvSpPr/>
      </dsp:nvSpPr>
      <dsp:spPr>
        <a:xfrm>
          <a:off x="624624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708346"/>
        <a:ext cx="27193" cy="5438"/>
      </dsp:txXfrm>
    </dsp:sp>
    <dsp:sp modelId="{FB489743-E503-417C-8738-2BD88D3CD441}">
      <dsp:nvSpPr>
        <dsp:cNvPr id="0" name=""/>
        <dsp:cNvSpPr/>
      </dsp:nvSpPr>
      <dsp:spPr>
        <a:xfrm>
          <a:off x="388338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a:cs typeface="Calibri"/>
            </a:rPr>
            <a:t>Open communication with each other when problems do arise, ecspecially with our code.</a:t>
          </a:r>
          <a:endParaRPr lang="en-US" sz="1200" kern="1200"/>
        </a:p>
      </dsp:txBody>
      <dsp:txXfrm>
        <a:off x="3883383" y="1668"/>
        <a:ext cx="2364658" cy="1418795"/>
      </dsp:txXfrm>
    </dsp:sp>
    <dsp:sp modelId="{A2A89E8E-52B8-47CF-944F-FCA3E70F9A94}">
      <dsp:nvSpPr>
        <dsp:cNvPr id="0" name=""/>
        <dsp:cNvSpPr/>
      </dsp:nvSpPr>
      <dsp:spPr>
        <a:xfrm>
          <a:off x="2157182" y="1418663"/>
          <a:ext cx="5817060" cy="513271"/>
        </a:xfrm>
        <a:custGeom>
          <a:avLst/>
          <a:gdLst/>
          <a:ahLst/>
          <a:cxnLst/>
          <a:rect l="0" t="0" r="0" b="0"/>
          <a:pathLst>
            <a:path>
              <a:moveTo>
                <a:pt x="5817060" y="0"/>
              </a:moveTo>
              <a:lnTo>
                <a:pt x="5817060" y="273735"/>
              </a:lnTo>
              <a:lnTo>
                <a:pt x="0" y="273735"/>
              </a:lnTo>
              <a:lnTo>
                <a:pt x="0" y="513271"/>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651" y="1672580"/>
        <a:ext cx="292121" cy="5438"/>
      </dsp:txXfrm>
    </dsp:sp>
    <dsp:sp modelId="{C6269360-02BA-40EB-B137-BBA2E040B493}">
      <dsp:nvSpPr>
        <dsp:cNvPr id="0" name=""/>
        <dsp:cNvSpPr/>
      </dsp:nvSpPr>
      <dsp:spPr>
        <a:xfrm>
          <a:off x="679191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Calibri"/>
              <a:ea typeface="Calibri"/>
              <a:cs typeface="Calibri"/>
            </a:rPr>
            <a:t>Meetings will be held using Microsoft Teams. We will meet weekly on Wednesdays/Sundays @8:00 pm. We will add meetings as needed, to stay on top of deadlines. Meetings will be about a half hour. </a:t>
          </a:r>
        </a:p>
      </dsp:txBody>
      <dsp:txXfrm>
        <a:off x="6791913" y="1668"/>
        <a:ext cx="2364658" cy="1418795"/>
      </dsp:txXfrm>
    </dsp:sp>
    <dsp:sp modelId="{1A88C864-1C0C-4AEB-9D14-E36B46877FC9}">
      <dsp:nvSpPr>
        <dsp:cNvPr id="0" name=""/>
        <dsp:cNvSpPr/>
      </dsp:nvSpPr>
      <dsp:spPr>
        <a:xfrm>
          <a:off x="333771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2671013"/>
        <a:ext cx="27193" cy="5438"/>
      </dsp:txXfrm>
    </dsp:sp>
    <dsp:sp modelId="{57F33826-D0B6-4232-97BC-F34D9C6FFD5D}">
      <dsp:nvSpPr>
        <dsp:cNvPr id="0" name=""/>
        <dsp:cNvSpPr/>
      </dsp:nvSpPr>
      <dsp:spPr>
        <a:xfrm>
          <a:off x="974852"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FFFFFF"/>
              </a:solidFill>
              <a:latin typeface="Calibri"/>
              <a:ea typeface="Calibri"/>
              <a:cs typeface="Calibri"/>
            </a:rPr>
            <a:t>At the beginning of each sprint, we will hold a sprint planning meeting, in which everyone is given their tasks. </a:t>
          </a:r>
        </a:p>
      </dsp:txBody>
      <dsp:txXfrm>
        <a:off x="974852" y="1964335"/>
        <a:ext cx="2364658" cy="1418795"/>
      </dsp:txXfrm>
    </dsp:sp>
    <dsp:sp modelId="{58C872A6-8485-4722-8E6B-369207A65355}">
      <dsp:nvSpPr>
        <dsp:cNvPr id="0" name=""/>
        <dsp:cNvSpPr/>
      </dsp:nvSpPr>
      <dsp:spPr>
        <a:xfrm>
          <a:off x="624624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2671013"/>
        <a:ext cx="27193" cy="5438"/>
      </dsp:txXfrm>
    </dsp:sp>
    <dsp:sp modelId="{33526A84-A76C-47C3-A0D1-62D8CB365FED}">
      <dsp:nvSpPr>
        <dsp:cNvPr id="0" name=""/>
        <dsp:cNvSpPr/>
      </dsp:nvSpPr>
      <dsp:spPr>
        <a:xfrm>
          <a:off x="388338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Before the sprint is over, we will hold a meeting on our retrospectives.</a:t>
          </a:r>
        </a:p>
      </dsp:txBody>
      <dsp:txXfrm>
        <a:off x="3883383" y="1964335"/>
        <a:ext cx="2364658" cy="1418795"/>
      </dsp:txXfrm>
    </dsp:sp>
    <dsp:sp modelId="{567A8D03-7AC9-406F-958F-4DEC2653F014}">
      <dsp:nvSpPr>
        <dsp:cNvPr id="0" name=""/>
        <dsp:cNvSpPr/>
      </dsp:nvSpPr>
      <dsp:spPr>
        <a:xfrm>
          <a:off x="679191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Each team member will understand their role and what they are responsible for.</a:t>
          </a:r>
          <a:endParaRPr lang="en-US" sz="1200" kern="1200"/>
        </a:p>
      </dsp:txBody>
      <dsp:txXfrm>
        <a:off x="6791913" y="1964335"/>
        <a:ext cx="2364658" cy="1418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939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709305"/>
        <a:ext cx="27167" cy="5438"/>
      </dsp:txXfrm>
    </dsp:sp>
    <dsp:sp modelId="{475F7CFF-AFC1-4D03-BEC9-144AB956F76B}">
      <dsp:nvSpPr>
        <dsp:cNvPr id="0" name=""/>
        <dsp:cNvSpPr/>
      </dsp:nvSpPr>
      <dsp:spPr>
        <a:xfrm>
          <a:off x="97884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Everyone will adhere to the due dates and the due date of when we want tasks done, will be discussed at the meeting.</a:t>
          </a:r>
        </a:p>
      </dsp:txBody>
      <dsp:txXfrm>
        <a:off x="978847" y="3319"/>
        <a:ext cx="2362349" cy="1417409"/>
      </dsp:txXfrm>
    </dsp:sp>
    <dsp:sp modelId="{D521BF5D-2A43-4C12-AB9E-44E3F38D4C60}">
      <dsp:nvSpPr>
        <dsp:cNvPr id="0" name=""/>
        <dsp:cNvSpPr/>
      </dsp:nvSpPr>
      <dsp:spPr>
        <a:xfrm>
          <a:off x="624508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709305"/>
        <a:ext cx="27167" cy="5438"/>
      </dsp:txXfrm>
    </dsp:sp>
    <dsp:sp modelId="{FB489743-E503-417C-8738-2BD88D3CD441}">
      <dsp:nvSpPr>
        <dsp:cNvPr id="0" name=""/>
        <dsp:cNvSpPr/>
      </dsp:nvSpPr>
      <dsp:spPr>
        <a:xfrm>
          <a:off x="388453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has their own task but is reminded that we are a team, and things may not go as smoothly for others. </a:t>
          </a:r>
        </a:p>
      </dsp:txBody>
      <dsp:txXfrm>
        <a:off x="3884537" y="3319"/>
        <a:ext cx="2362349" cy="1417409"/>
      </dsp:txXfrm>
    </dsp:sp>
    <dsp:sp modelId="{A2A89E8E-52B8-47CF-944F-FCA3E70F9A94}">
      <dsp:nvSpPr>
        <dsp:cNvPr id="0" name=""/>
        <dsp:cNvSpPr/>
      </dsp:nvSpPr>
      <dsp:spPr>
        <a:xfrm>
          <a:off x="2160022" y="1418929"/>
          <a:ext cx="5811379" cy="512740"/>
        </a:xfrm>
        <a:custGeom>
          <a:avLst/>
          <a:gdLst/>
          <a:ahLst/>
          <a:cxnLst/>
          <a:rect l="0" t="0" r="0" b="0"/>
          <a:pathLst>
            <a:path>
              <a:moveTo>
                <a:pt x="5811379" y="0"/>
              </a:moveTo>
              <a:lnTo>
                <a:pt x="5811379" y="273470"/>
              </a:lnTo>
              <a:lnTo>
                <a:pt x="0" y="273470"/>
              </a:lnTo>
              <a:lnTo>
                <a:pt x="0" y="51274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794" y="1672580"/>
        <a:ext cx="291836" cy="5438"/>
      </dsp:txXfrm>
    </dsp:sp>
    <dsp:sp modelId="{C6269360-02BA-40EB-B137-BBA2E040B493}">
      <dsp:nvSpPr>
        <dsp:cNvPr id="0" name=""/>
        <dsp:cNvSpPr/>
      </dsp:nvSpPr>
      <dsp:spPr>
        <a:xfrm>
          <a:off x="679022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When there are conflicts within your own task, it is required that you tell the team immediately so that they can assist you and there are no delays in due dates. </a:t>
          </a:r>
        </a:p>
      </dsp:txBody>
      <dsp:txXfrm>
        <a:off x="6790227" y="3319"/>
        <a:ext cx="2362349" cy="1417409"/>
      </dsp:txXfrm>
    </dsp:sp>
    <dsp:sp modelId="{1A88C864-1C0C-4AEB-9D14-E36B46877FC9}">
      <dsp:nvSpPr>
        <dsp:cNvPr id="0" name=""/>
        <dsp:cNvSpPr/>
      </dsp:nvSpPr>
      <dsp:spPr>
        <a:xfrm>
          <a:off x="333939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2670055"/>
        <a:ext cx="27167" cy="5438"/>
      </dsp:txXfrm>
    </dsp:sp>
    <dsp:sp modelId="{57F33826-D0B6-4232-97BC-F34D9C6FFD5D}">
      <dsp:nvSpPr>
        <dsp:cNvPr id="0" name=""/>
        <dsp:cNvSpPr/>
      </dsp:nvSpPr>
      <dsp:spPr>
        <a:xfrm>
          <a:off x="97884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is asked to come to the meetings fully prepared with their task.</a:t>
          </a:r>
        </a:p>
      </dsp:txBody>
      <dsp:txXfrm>
        <a:off x="978847" y="1964069"/>
        <a:ext cx="2362349" cy="1417409"/>
      </dsp:txXfrm>
    </dsp:sp>
    <dsp:sp modelId="{58C872A6-8485-4722-8E6B-369207A65355}">
      <dsp:nvSpPr>
        <dsp:cNvPr id="0" name=""/>
        <dsp:cNvSpPr/>
      </dsp:nvSpPr>
      <dsp:spPr>
        <a:xfrm>
          <a:off x="624508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2670055"/>
        <a:ext cx="27167" cy="5438"/>
      </dsp:txXfrm>
    </dsp:sp>
    <dsp:sp modelId="{33526A84-A76C-47C3-A0D1-62D8CB365FED}">
      <dsp:nvSpPr>
        <dsp:cNvPr id="0" name=""/>
        <dsp:cNvSpPr/>
      </dsp:nvSpPr>
      <dsp:spPr>
        <a:xfrm>
          <a:off x="388453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We will continue to learn through this project and produce new innovative ways to tackle this capstone project.</a:t>
          </a:r>
        </a:p>
      </dsp:txBody>
      <dsp:txXfrm>
        <a:off x="3884537" y="1964069"/>
        <a:ext cx="2362349" cy="1417409"/>
      </dsp:txXfrm>
    </dsp:sp>
    <dsp:sp modelId="{36BE45EE-E273-4060-BB56-A4B6B3DC97D3}">
      <dsp:nvSpPr>
        <dsp:cNvPr id="0" name=""/>
        <dsp:cNvSpPr/>
      </dsp:nvSpPr>
      <dsp:spPr>
        <a:xfrm>
          <a:off x="679022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t" anchorCtr="0">
          <a:noAutofit/>
        </a:bodyPr>
        <a:lstStyle/>
        <a:p>
          <a:pPr marL="0" lvl="0" indent="0" algn="l" defTabSz="533400">
            <a:lnSpc>
              <a:spcPct val="90000"/>
            </a:lnSpc>
            <a:spcBef>
              <a:spcPct val="0"/>
            </a:spcBef>
            <a:spcAft>
              <a:spcPct val="35000"/>
            </a:spcAft>
            <a:buNone/>
          </a:pPr>
          <a:r>
            <a:rPr lang="en-US" sz="1200" kern="1200"/>
            <a:t>Final work should be submitted as follows:</a:t>
          </a:r>
        </a:p>
        <a:p>
          <a:pPr marL="57150" lvl="1" indent="-57150" algn="l" defTabSz="400050">
            <a:lnSpc>
              <a:spcPct val="90000"/>
            </a:lnSpc>
            <a:spcBef>
              <a:spcPct val="0"/>
            </a:spcBef>
            <a:spcAft>
              <a:spcPct val="15000"/>
            </a:spcAft>
            <a:buChar char="•"/>
          </a:pPr>
          <a:r>
            <a:rPr lang="en-US" sz="900" kern="1200"/>
            <a:t>The team has reviewed your work</a:t>
          </a:r>
        </a:p>
        <a:p>
          <a:pPr marL="57150" lvl="1" indent="-57150" algn="l" defTabSz="400050">
            <a:lnSpc>
              <a:spcPct val="90000"/>
            </a:lnSpc>
            <a:spcBef>
              <a:spcPct val="0"/>
            </a:spcBef>
            <a:spcAft>
              <a:spcPct val="15000"/>
            </a:spcAft>
            <a:buChar char="•"/>
          </a:pPr>
          <a:r>
            <a:rPr lang="en-US" sz="900" kern="1200"/>
            <a:t>There are no errors within your code</a:t>
          </a:r>
        </a:p>
        <a:p>
          <a:pPr marL="57150" lvl="1" indent="-57150" algn="l" defTabSz="400050">
            <a:lnSpc>
              <a:spcPct val="90000"/>
            </a:lnSpc>
            <a:spcBef>
              <a:spcPct val="0"/>
            </a:spcBef>
            <a:spcAft>
              <a:spcPct val="15000"/>
            </a:spcAft>
            <a:buChar char="•"/>
          </a:pPr>
          <a:r>
            <a:rPr lang="en-US" sz="900" kern="1200"/>
            <a:t>All tasks were tested</a:t>
          </a:r>
        </a:p>
        <a:p>
          <a:pPr marL="57150" lvl="1" indent="-57150" algn="l" defTabSz="400050">
            <a:lnSpc>
              <a:spcPct val="90000"/>
            </a:lnSpc>
            <a:spcBef>
              <a:spcPct val="0"/>
            </a:spcBef>
            <a:spcAft>
              <a:spcPct val="15000"/>
            </a:spcAft>
            <a:buChar char="•"/>
          </a:pPr>
          <a:r>
            <a:rPr lang="en-US" sz="900" kern="1200"/>
            <a:t>Work meets the criteria of the class</a:t>
          </a:r>
        </a:p>
        <a:p>
          <a:pPr marL="57150" lvl="1" indent="-57150" algn="l" defTabSz="400050" rtl="0">
            <a:lnSpc>
              <a:spcPct val="90000"/>
            </a:lnSpc>
            <a:spcBef>
              <a:spcPct val="0"/>
            </a:spcBef>
            <a:spcAft>
              <a:spcPct val="15000"/>
            </a:spcAft>
            <a:buChar char="•"/>
          </a:pPr>
          <a:r>
            <a:rPr lang="en-US" sz="900" kern="1200"/>
            <a:t>Code is uploaded </a:t>
          </a:r>
          <a:r>
            <a:rPr lang="en-US" sz="900" kern="1200">
              <a:latin typeface="Calibri Light" panose="020F0302020204030204"/>
            </a:rPr>
            <a:t>to Github</a:t>
          </a:r>
          <a:endParaRPr lang="en-US" sz="900" kern="1200"/>
        </a:p>
        <a:p>
          <a:pPr marL="57150" lvl="1" indent="-57150" algn="l" defTabSz="400050">
            <a:lnSpc>
              <a:spcPct val="90000"/>
            </a:lnSpc>
            <a:spcBef>
              <a:spcPct val="0"/>
            </a:spcBef>
            <a:spcAft>
              <a:spcPct val="15000"/>
            </a:spcAft>
            <a:buChar char="•"/>
          </a:pPr>
          <a:r>
            <a:rPr lang="en-US" sz="900" kern="1200"/>
            <a:t>All aspects of the sprint are complete</a:t>
          </a:r>
        </a:p>
      </dsp:txBody>
      <dsp:txXfrm>
        <a:off x="6790227" y="1964069"/>
        <a:ext cx="2362349" cy="141740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8:06.647"/>
    </inkml:context>
    <inkml:brush xml:id="br0">
      <inkml:brushProperty name="width" value="0.1" units="cm"/>
      <inkml:brushProperty name="height" value="0.1" units="cm"/>
    </inkml:brush>
  </inkml:definitions>
  <inkml:trace contextRef="#ctx0" brushRef="#br0">42466 3334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1T02:38:06.648"/>
    </inkml:context>
    <inkml:brush xml:id="br0">
      <inkml:brushProperty name="width" value="0.1" units="cm"/>
      <inkml:brushProperty name="height" value="0.1" units="cm"/>
    </inkml:brush>
  </inkml:definitions>
  <inkml:trace contextRef="#ctx0" brushRef="#br0">9578 2884 16383 0 0,'0'0'0'0'0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18345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203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473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82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63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6404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886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30030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526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12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176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516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941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553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287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469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833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5/5/2025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231083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htmw/2025SA-Team1/wik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4691564"/>
            <a:ext cx="5245609" cy="1422631"/>
          </a:xfrm>
        </p:spPr>
        <p:txBody>
          <a:bodyPr>
            <a:normAutofit/>
          </a:bodyPr>
          <a:lstStyle/>
          <a:p>
            <a:pPr algn="l"/>
            <a:r>
              <a:rPr lang="en-US">
                <a:latin typeface="Bookman Old Style"/>
                <a:ea typeface="Calibri"/>
                <a:cs typeface="Calibri"/>
              </a:rPr>
              <a:t>CS 691 Asynchronous </a:t>
            </a:r>
          </a:p>
          <a:p>
            <a:pPr algn="l"/>
            <a:r>
              <a:rPr lang="en-US">
                <a:latin typeface="Bookman Old Style"/>
                <a:ea typeface="Calibri"/>
                <a:cs typeface="Calibri"/>
              </a:rPr>
              <a:t>Capstone</a:t>
            </a:r>
          </a:p>
          <a:p>
            <a:pPr algn="l"/>
            <a:r>
              <a:rPr lang="en-US">
                <a:latin typeface="Bookman Old Style"/>
                <a:ea typeface="Calibri"/>
                <a:cs typeface="Calibri"/>
              </a:rPr>
              <a:t>Team 1</a:t>
            </a:r>
          </a:p>
          <a:p>
            <a:pPr algn="l"/>
            <a:endParaRPr lang="en-US">
              <a:ea typeface="Calibri"/>
              <a:cs typeface="Calibri"/>
            </a:endParaRPr>
          </a:p>
        </p:txBody>
      </p:sp>
      <p:sp>
        <p:nvSpPr>
          <p:cNvPr id="7" name="TextBox 6">
            <a:extLst>
              <a:ext uri="{FF2B5EF4-FFF2-40B4-BE49-F238E27FC236}">
                <a16:creationId xmlns:a16="http://schemas.microsoft.com/office/drawing/2014/main" id="{24D5CFCC-C054-AE88-13BD-E43470467806}"/>
              </a:ext>
            </a:extLst>
          </p:cNvPr>
          <p:cNvSpPr txBox="1"/>
          <p:nvPr/>
        </p:nvSpPr>
        <p:spPr>
          <a:xfrm>
            <a:off x="6290571" y="4694930"/>
            <a:ext cx="4952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man Old Style"/>
                <a:ea typeface="Calibri" panose="020F0502020204030204"/>
                <a:cs typeface="Calibri" panose="020F0502020204030204"/>
              </a:rPr>
              <a:t>Professor Henry Wong </a:t>
            </a:r>
          </a:p>
          <a:p>
            <a:r>
              <a:rPr lang="en-US">
                <a:latin typeface="Bookman Old Style"/>
                <a:ea typeface="Calibri" panose="020F0502020204030204"/>
                <a:cs typeface="Calibri" panose="020F0502020204030204"/>
              </a:rPr>
              <a:t>Spring 2025</a:t>
            </a:r>
          </a:p>
        </p:txBody>
      </p:sp>
      <p:sp>
        <p:nvSpPr>
          <p:cNvPr id="4" name="TextBox 3">
            <a:extLst>
              <a:ext uri="{FF2B5EF4-FFF2-40B4-BE49-F238E27FC236}">
                <a16:creationId xmlns:a16="http://schemas.microsoft.com/office/drawing/2014/main" id="{0A4085ED-313F-6B07-1D08-9E284AE26FB0}"/>
              </a:ext>
            </a:extLst>
          </p:cNvPr>
          <p:cNvSpPr txBox="1"/>
          <p:nvPr/>
        </p:nvSpPr>
        <p:spPr>
          <a:xfrm>
            <a:off x="1638655" y="1712189"/>
            <a:ext cx="7974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err="1">
                <a:latin typeface="Bookman Old Style"/>
                <a:ea typeface="Calibri"/>
                <a:cs typeface="Calibri"/>
              </a:rPr>
              <a:t>SchedulEd</a:t>
            </a:r>
            <a:endParaRPr lang="en-US" sz="9600" b="1">
              <a:latin typeface="Bookman Old Style"/>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7E25-2192-C970-4963-0E3FA67F4D08}"/>
              </a:ext>
            </a:extLst>
          </p:cNvPr>
          <p:cNvSpPr>
            <a:spLocks noGrp="1"/>
          </p:cNvSpPr>
          <p:nvPr>
            <p:ph type="title"/>
          </p:nvPr>
        </p:nvSpPr>
        <p:spPr>
          <a:xfrm>
            <a:off x="825909" y="808055"/>
            <a:ext cx="3979205" cy="1453363"/>
          </a:xfrm>
        </p:spPr>
        <p:txBody>
          <a:bodyPr>
            <a:normAutofit/>
          </a:bodyPr>
          <a:lstStyle/>
          <a:p>
            <a:r>
              <a:rPr lang="en-US">
                <a:latin typeface="Bookman Old Style"/>
                <a:ea typeface="Calibri Light"/>
                <a:cs typeface="Calibri Light"/>
              </a:rPr>
              <a:t>Persona 2 </a:t>
            </a:r>
            <a:br>
              <a:rPr lang="en-US">
                <a:latin typeface="Bookman Old Style"/>
                <a:ea typeface="Calibri Light"/>
                <a:cs typeface="Calibri Light"/>
              </a:rPr>
            </a:br>
            <a:r>
              <a:rPr lang="en-US">
                <a:latin typeface="Bookman Old Style"/>
                <a:ea typeface="Calibri Light"/>
                <a:cs typeface="Calibri Light"/>
              </a:rPr>
              <a:t>S</a:t>
            </a:r>
            <a:endParaRPr lang="en-US">
              <a:latin typeface="Bookman Old Style"/>
            </a:endParaRPr>
          </a:p>
        </p:txBody>
      </p:sp>
      <p:sp>
        <p:nvSpPr>
          <p:cNvPr id="8" name="Content Placeholder 7">
            <a:extLst>
              <a:ext uri="{FF2B5EF4-FFF2-40B4-BE49-F238E27FC236}">
                <a16:creationId xmlns:a16="http://schemas.microsoft.com/office/drawing/2014/main" id="{BF23AD48-2C41-BC23-DEEE-B5F58F970006}"/>
              </a:ext>
            </a:extLst>
          </p:cNvPr>
          <p:cNvSpPr>
            <a:spLocks noGrp="1"/>
          </p:cNvSpPr>
          <p:nvPr>
            <p:ph idx="1"/>
          </p:nvPr>
        </p:nvSpPr>
        <p:spPr>
          <a:xfrm>
            <a:off x="5670512" y="1711087"/>
            <a:ext cx="5791519" cy="4272935"/>
          </a:xfrm>
        </p:spPr>
        <p:txBody>
          <a:bodyPr>
            <a:normAutofit fontScale="92500"/>
          </a:bodyPr>
          <a:lstStyle/>
          <a:p>
            <a:pPr marL="0" indent="0">
              <a:buNone/>
            </a:pPr>
            <a:r>
              <a:rPr lang="en-US">
                <a:latin typeface="Bookman Old Style"/>
                <a:ea typeface="+mn-lt"/>
                <a:cs typeface="+mn-lt"/>
              </a:rPr>
              <a:t>Jake is a 16-year-old high school student juggling multiple tutoring sessions alongside his regular schoolwork and extracurricular activities. He often forgets about scheduled lessons or struggles to find time for rescheduling when conflicts arise. He has a hard time keeping track of assignments and notes from his tutoring sessions, often misplacing important study materials. With automated reminders, he would never miss an appointment, reducing last-minute cancellations and lost study time. A built-in calendar would help him visualize his schedule, ensuring he doesn’t double-book tutoring with other commitments. A session tracking feature would allow him to store lesson notes, assignments, and key takeaways in one place, making it easier to review material when studying.</a:t>
            </a:r>
            <a:endParaRPr lang="en-US">
              <a:latin typeface="Bookman Old Style"/>
            </a:endParaRPr>
          </a:p>
        </p:txBody>
      </p:sp>
      <p:pic>
        <p:nvPicPr>
          <p:cNvPr id="4" name="Content Placeholder 3" descr="A person holding a file in front of a chalkboard&#10;&#10;AI-generated content may be incorrect.">
            <a:extLst>
              <a:ext uri="{FF2B5EF4-FFF2-40B4-BE49-F238E27FC236}">
                <a16:creationId xmlns:a16="http://schemas.microsoft.com/office/drawing/2014/main" id="{6DD9D5D8-F263-236E-1959-EE98047FFE09}"/>
              </a:ext>
            </a:extLst>
          </p:cNvPr>
          <p:cNvPicPr>
            <a:picLocks noChangeAspect="1"/>
          </p:cNvPicPr>
          <p:nvPr/>
        </p:nvPicPr>
        <p:blipFill>
          <a:blip r:embed="rId3"/>
          <a:stretch>
            <a:fillRect/>
          </a:stretch>
        </p:blipFill>
        <p:spPr>
          <a:xfrm>
            <a:off x="823585" y="2191897"/>
            <a:ext cx="4730343" cy="24707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80CB43BF-4579-5E1C-39FE-87B19E9A4F7C}"/>
              </a:ext>
            </a:extLst>
          </p:cNvPr>
          <p:cNvSpPr txBox="1"/>
          <p:nvPr/>
        </p:nvSpPr>
        <p:spPr>
          <a:xfrm>
            <a:off x="825500" y="4762500"/>
            <a:ext cx="46566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Bookman Old Style"/>
                <a:ea typeface="Calibri"/>
                <a:cs typeface="Calibri"/>
              </a:rPr>
              <a:t>Jake</a:t>
            </a:r>
            <a:r>
              <a:rPr lang="en-US" sz="2400">
                <a:latin typeface="Bookman Old Style"/>
                <a:ea typeface="Calibri"/>
                <a:cs typeface="Calibri"/>
              </a:rPr>
              <a:t> – </a:t>
            </a:r>
            <a:r>
              <a:rPr lang="en-US" sz="2000">
                <a:latin typeface="Bookman Old Style"/>
                <a:ea typeface="Calibri"/>
                <a:cs typeface="Calibri"/>
              </a:rPr>
              <a:t>Looking for centralized app for managing tutoring sessions and study material</a:t>
            </a:r>
            <a:endParaRPr lang="en-US" sz="2400">
              <a:latin typeface="Bookman Old Style"/>
              <a:ea typeface="Calibri"/>
              <a:cs typeface="Calibri"/>
            </a:endParaRPr>
          </a:p>
        </p:txBody>
      </p:sp>
    </p:spTree>
    <p:extLst>
      <p:ext uri="{BB962C8B-B14F-4D97-AF65-F5344CB8AC3E}">
        <p14:creationId xmlns:p14="http://schemas.microsoft.com/office/powerpoint/2010/main" val="2418582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2FE-81C1-7FB9-4D36-792688CA6D98}"/>
              </a:ext>
            </a:extLst>
          </p:cNvPr>
          <p:cNvSpPr>
            <a:spLocks noGrp="1"/>
          </p:cNvSpPr>
          <p:nvPr>
            <p:ph type="title"/>
          </p:nvPr>
        </p:nvSpPr>
        <p:spPr>
          <a:xfrm>
            <a:off x="825909" y="808055"/>
            <a:ext cx="3979205" cy="1453363"/>
          </a:xfrm>
        </p:spPr>
        <p:txBody>
          <a:bodyPr>
            <a:normAutofit/>
          </a:bodyPr>
          <a:lstStyle/>
          <a:p>
            <a:r>
              <a:rPr lang="en-US">
                <a:latin typeface="Bookman Old Style"/>
                <a:ea typeface="Calibri Light"/>
                <a:cs typeface="Calibri Light"/>
              </a:rPr>
              <a:t>Persona 3</a:t>
            </a:r>
            <a:br>
              <a:rPr lang="en-US">
                <a:latin typeface="Bookman Old Style"/>
                <a:ea typeface="Calibri Light"/>
                <a:cs typeface="Calibri Light"/>
              </a:rPr>
            </a:br>
            <a:r>
              <a:rPr lang="en-US">
                <a:latin typeface="Bookman Old Style"/>
                <a:ea typeface="Calibri Light"/>
                <a:cs typeface="Calibri Light"/>
              </a:rPr>
              <a:t>S </a:t>
            </a:r>
            <a:endParaRPr lang="en-US">
              <a:latin typeface="Bookman Old Style"/>
            </a:endParaRPr>
          </a:p>
        </p:txBody>
      </p:sp>
      <p:sp>
        <p:nvSpPr>
          <p:cNvPr id="23" name="Content Placeholder 7">
            <a:extLst>
              <a:ext uri="{FF2B5EF4-FFF2-40B4-BE49-F238E27FC236}">
                <a16:creationId xmlns:a16="http://schemas.microsoft.com/office/drawing/2014/main" id="{F722D9AB-A8A7-9ADC-7E73-8A7CC7A0CABA}"/>
              </a:ext>
            </a:extLst>
          </p:cNvPr>
          <p:cNvSpPr>
            <a:spLocks noGrp="1"/>
          </p:cNvSpPr>
          <p:nvPr>
            <p:ph idx="1"/>
          </p:nvPr>
        </p:nvSpPr>
        <p:spPr>
          <a:xfrm>
            <a:off x="5702262" y="1171337"/>
            <a:ext cx="5865601" cy="4971435"/>
          </a:xfrm>
        </p:spPr>
        <p:txBody>
          <a:bodyPr>
            <a:normAutofit lnSpcReduction="10000"/>
          </a:bodyPr>
          <a:lstStyle/>
          <a:p>
            <a:pPr marL="0" indent="0">
              <a:buNone/>
            </a:pPr>
            <a:r>
              <a:rPr lang="en-US">
                <a:latin typeface="Bookman Old Style"/>
                <a:ea typeface="+mn-lt"/>
                <a:cs typeface="+mn-lt"/>
              </a:rPr>
              <a:t>Debra is a busy mother of 3, trying to balance her work schedule while ensuring her 10-year-old daughter stays on top of her tutoring sessions. Debra often finds it challenging to keep track of lesson times, and her daughter's overall progress. In the chaotic life of a parent of multiple children, tutoring schedules sometimes slip through the cracks, leading to missed or forgotten sessions. She also struggles to stay updated on what Emily is working on in her sessions, relying on scattered notes from tutors or brief updates from her daughter. A session log feature would provide insight into Emily’s progress, giving Debra access to lesson notes and assignments so she can stay informed and involved in her child’s learning. A tutor scheduling app would be a game-changer for Debra, allowing her to keep all of Emily’s tutoring information in one place. </a:t>
            </a:r>
            <a:endParaRPr lang="en-US">
              <a:latin typeface="Bookman Old Style"/>
            </a:endParaRPr>
          </a:p>
        </p:txBody>
      </p:sp>
      <p:pic>
        <p:nvPicPr>
          <p:cNvPr id="4" name="Content Placeholder 3" descr="A person looking at a phone&#10;&#10;AI-generated content may be incorrect.">
            <a:extLst>
              <a:ext uri="{FF2B5EF4-FFF2-40B4-BE49-F238E27FC236}">
                <a16:creationId xmlns:a16="http://schemas.microsoft.com/office/drawing/2014/main" id="{E48FC128-C533-15BB-E850-35E0DAA66CFA}"/>
              </a:ext>
            </a:extLst>
          </p:cNvPr>
          <p:cNvPicPr>
            <a:picLocks noChangeAspect="1"/>
          </p:cNvPicPr>
          <p:nvPr/>
        </p:nvPicPr>
        <p:blipFill>
          <a:blip r:embed="rId3"/>
          <a:stretch>
            <a:fillRect/>
          </a:stretch>
        </p:blipFill>
        <p:spPr>
          <a:xfrm>
            <a:off x="823586" y="2234228"/>
            <a:ext cx="4666843" cy="25871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5A91541D-1019-2BCE-2239-F342140707E4}"/>
              </a:ext>
            </a:extLst>
          </p:cNvPr>
          <p:cNvSpPr txBox="1"/>
          <p:nvPr/>
        </p:nvSpPr>
        <p:spPr>
          <a:xfrm>
            <a:off x="825500" y="4974167"/>
            <a:ext cx="46672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Bookman Old Style"/>
                <a:ea typeface="Calibri"/>
                <a:cs typeface="Calibri"/>
              </a:rPr>
              <a:t>Debra</a:t>
            </a:r>
            <a:r>
              <a:rPr lang="en-US">
                <a:latin typeface="Bookman Old Style"/>
                <a:ea typeface="Calibri"/>
                <a:cs typeface="Calibri"/>
              </a:rPr>
              <a:t> - Keeping track of child's appointments and progress.</a:t>
            </a:r>
          </a:p>
        </p:txBody>
      </p:sp>
    </p:spTree>
    <p:extLst>
      <p:ext uri="{BB962C8B-B14F-4D97-AF65-F5344CB8AC3E}">
        <p14:creationId xmlns:p14="http://schemas.microsoft.com/office/powerpoint/2010/main" val="344763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F831-F074-62E4-2733-D5E48B55C27B}"/>
              </a:ext>
            </a:extLst>
          </p:cNvPr>
          <p:cNvSpPr>
            <a:spLocks noGrp="1"/>
          </p:cNvSpPr>
          <p:nvPr>
            <p:ph type="title"/>
          </p:nvPr>
        </p:nvSpPr>
        <p:spPr/>
        <p:txBody>
          <a:bodyPr>
            <a:normAutofit/>
          </a:bodyPr>
          <a:lstStyle/>
          <a:p>
            <a:pPr algn="ctr"/>
            <a:r>
              <a:rPr lang="en-US" sz="5400" b="1">
                <a:latin typeface="Bookman Old Style"/>
                <a:ea typeface="Calibri Light"/>
                <a:cs typeface="Calibri Light"/>
              </a:rPr>
              <a:t>MVP V</a:t>
            </a:r>
          </a:p>
        </p:txBody>
      </p:sp>
      <p:sp>
        <p:nvSpPr>
          <p:cNvPr id="3" name="Content Placeholder 2">
            <a:extLst>
              <a:ext uri="{FF2B5EF4-FFF2-40B4-BE49-F238E27FC236}">
                <a16:creationId xmlns:a16="http://schemas.microsoft.com/office/drawing/2014/main" id="{289B55C4-6199-E026-C4A0-65196DA9E889}"/>
              </a:ext>
            </a:extLst>
          </p:cNvPr>
          <p:cNvSpPr>
            <a:spLocks noGrp="1"/>
          </p:cNvSpPr>
          <p:nvPr>
            <p:ph idx="1"/>
          </p:nvPr>
        </p:nvSpPr>
        <p:spPr/>
        <p:txBody>
          <a:bodyPr/>
          <a:lstStyle/>
          <a:p>
            <a:r>
              <a:rPr lang="en-US" sz="2800">
                <a:latin typeface="Bookman Old Style"/>
                <a:ea typeface="Calibri"/>
                <a:cs typeface="Calibri"/>
              </a:rPr>
              <a:t>Accounts/Firebase Integration (User Profile and Registration)</a:t>
            </a:r>
          </a:p>
          <a:p>
            <a:pPr>
              <a:buClr>
                <a:srgbClr val="FFFFFF"/>
              </a:buClr>
            </a:pPr>
            <a:r>
              <a:rPr lang="en-US" sz="2800">
                <a:latin typeface="Bookman Old Style"/>
                <a:ea typeface="Calibri"/>
                <a:cs typeface="Calibri"/>
              </a:rPr>
              <a:t>Tag based Search System (Subject and Time Preference)</a:t>
            </a:r>
          </a:p>
          <a:p>
            <a:pPr>
              <a:buClr>
                <a:srgbClr val="FFFFFF"/>
              </a:buClr>
            </a:pPr>
            <a:r>
              <a:rPr lang="en-US" sz="2800">
                <a:latin typeface="Bookman Old Style"/>
                <a:ea typeface="Calibri"/>
                <a:cs typeface="Calibri"/>
              </a:rPr>
              <a:t>Schedule/Book Sessions</a:t>
            </a:r>
          </a:p>
          <a:p>
            <a:pPr>
              <a:buClr>
                <a:srgbClr val="FFFFFF"/>
              </a:buClr>
            </a:pPr>
            <a:r>
              <a:rPr lang="en-US" sz="2800">
                <a:latin typeface="Bookman Old Style"/>
                <a:ea typeface="Calibri"/>
                <a:cs typeface="Calibri"/>
              </a:rPr>
              <a:t>Google </a:t>
            </a:r>
            <a:r>
              <a:rPr lang="en-US" sz="2800">
                <a:latin typeface="Bookman Old Style"/>
                <a:ea typeface="+mn-lt"/>
                <a:cs typeface="+mn-lt"/>
              </a:rPr>
              <a:t>Integration</a:t>
            </a:r>
            <a:endParaRPr lang="en-US" sz="2800">
              <a:latin typeface="Calibri" panose="020F0502020204030204"/>
              <a:ea typeface="Calibri"/>
              <a:cs typeface="Calibri"/>
            </a:endParaRPr>
          </a:p>
        </p:txBody>
      </p:sp>
    </p:spTree>
    <p:extLst>
      <p:ext uri="{BB962C8B-B14F-4D97-AF65-F5344CB8AC3E}">
        <p14:creationId xmlns:p14="http://schemas.microsoft.com/office/powerpoint/2010/main" val="106158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95614D-95BF-D7B6-A5A6-72C22F9B1AB9}"/>
              </a:ext>
            </a:extLst>
          </p:cNvPr>
          <p:cNvGraphicFramePr>
            <a:graphicFrameLocks noGrp="1"/>
          </p:cNvGraphicFramePr>
          <p:nvPr>
            <p:extLst>
              <p:ext uri="{D42A27DB-BD31-4B8C-83A1-F6EECF244321}">
                <p14:modId xmlns:p14="http://schemas.microsoft.com/office/powerpoint/2010/main" val="220544176"/>
              </p:ext>
            </p:extLst>
          </p:nvPr>
        </p:nvGraphicFramePr>
        <p:xfrm>
          <a:off x="521917" y="2588712"/>
          <a:ext cx="5016136" cy="2390373"/>
        </p:xfrm>
        <a:graphic>
          <a:graphicData uri="http://schemas.openxmlformats.org/drawingml/2006/table">
            <a:tbl>
              <a:tblPr firstRow="1" bandRow="1">
                <a:tableStyleId>{9D7B26C5-4107-4FEC-AEDC-1716B250A1EF}</a:tableStyleId>
              </a:tblPr>
              <a:tblGrid>
                <a:gridCol w="2508068">
                  <a:extLst>
                    <a:ext uri="{9D8B030D-6E8A-4147-A177-3AD203B41FA5}">
                      <a16:colId xmlns:a16="http://schemas.microsoft.com/office/drawing/2014/main" val="4282321328"/>
                    </a:ext>
                  </a:extLst>
                </a:gridCol>
                <a:gridCol w="2508068">
                  <a:extLst>
                    <a:ext uri="{9D8B030D-6E8A-4147-A177-3AD203B41FA5}">
                      <a16:colId xmlns:a16="http://schemas.microsoft.com/office/drawing/2014/main" val="2405510393"/>
                    </a:ext>
                  </a:extLst>
                </a:gridCol>
              </a:tblGrid>
              <a:tr h="239037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graphicFrame>
        <p:nvGraphicFramePr>
          <p:cNvPr id="11" name="Table 10">
            <a:extLst>
              <a:ext uri="{FF2B5EF4-FFF2-40B4-BE49-F238E27FC236}">
                <a16:creationId xmlns:a16="http://schemas.microsoft.com/office/drawing/2014/main" id="{2727DE0A-A4CB-9B59-107D-9379189EBBA5}"/>
              </a:ext>
            </a:extLst>
          </p:cNvPr>
          <p:cNvGraphicFramePr>
            <a:graphicFrameLocks noGrp="1"/>
          </p:cNvGraphicFramePr>
          <p:nvPr>
            <p:extLst>
              <p:ext uri="{D42A27DB-BD31-4B8C-83A1-F6EECF244321}">
                <p14:modId xmlns:p14="http://schemas.microsoft.com/office/powerpoint/2010/main" val="1174410144"/>
              </p:ext>
            </p:extLst>
          </p:nvPr>
        </p:nvGraphicFramePr>
        <p:xfrm>
          <a:off x="5949862" y="2609588"/>
          <a:ext cx="4953504" cy="2307043"/>
        </p:xfrm>
        <a:graphic>
          <a:graphicData uri="http://schemas.openxmlformats.org/drawingml/2006/table">
            <a:tbl>
              <a:tblPr firstRow="1" bandRow="1">
                <a:tableStyleId>{9D7B26C5-4107-4FEC-AEDC-1716B250A1EF}</a:tableStyleId>
              </a:tblPr>
              <a:tblGrid>
                <a:gridCol w="2476752">
                  <a:extLst>
                    <a:ext uri="{9D8B030D-6E8A-4147-A177-3AD203B41FA5}">
                      <a16:colId xmlns:a16="http://schemas.microsoft.com/office/drawing/2014/main" val="4282321328"/>
                    </a:ext>
                  </a:extLst>
                </a:gridCol>
                <a:gridCol w="2476752">
                  <a:extLst>
                    <a:ext uri="{9D8B030D-6E8A-4147-A177-3AD203B41FA5}">
                      <a16:colId xmlns:a16="http://schemas.microsoft.com/office/drawing/2014/main" val="2405510393"/>
                    </a:ext>
                  </a:extLst>
                </a:gridCol>
              </a:tblGrid>
              <a:tr h="230704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sp>
        <p:nvSpPr>
          <p:cNvPr id="2" name="Title 1">
            <a:extLst>
              <a:ext uri="{FF2B5EF4-FFF2-40B4-BE49-F238E27FC236}">
                <a16:creationId xmlns:a16="http://schemas.microsoft.com/office/drawing/2014/main" id="{27262538-885B-DF9D-4997-8D0100894309}"/>
              </a:ext>
            </a:extLst>
          </p:cNvPr>
          <p:cNvSpPr>
            <a:spLocks noGrp="1"/>
          </p:cNvSpPr>
          <p:nvPr>
            <p:ph type="title"/>
          </p:nvPr>
        </p:nvSpPr>
        <p:spPr>
          <a:xfrm>
            <a:off x="763279" y="453151"/>
            <a:ext cx="10440547" cy="1505554"/>
          </a:xfrm>
        </p:spPr>
        <p:txBody>
          <a:bodyPr>
            <a:normAutofit/>
          </a:bodyPr>
          <a:lstStyle/>
          <a:p>
            <a:pPr algn="ctr"/>
            <a:r>
              <a:rPr lang="en-US" b="1">
                <a:latin typeface="Bookman Old Style"/>
                <a:ea typeface="Calibri Light"/>
                <a:cs typeface="Calibri Light"/>
              </a:rPr>
              <a:t>Technology M </a:t>
            </a:r>
          </a:p>
        </p:txBody>
      </p:sp>
      <p:pic>
        <p:nvPicPr>
          <p:cNvPr id="5" name="Content Placeholder 4">
            <a:extLst>
              <a:ext uri="{FF2B5EF4-FFF2-40B4-BE49-F238E27FC236}">
                <a16:creationId xmlns:a16="http://schemas.microsoft.com/office/drawing/2014/main" id="{B78054FB-6D81-F11D-BB0F-FEE7011AA21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776702" y="2771088"/>
            <a:ext cx="1932973" cy="1990845"/>
          </a:xfrm>
        </p:spPr>
      </p:pic>
      <p:sp>
        <p:nvSpPr>
          <p:cNvPr id="6" name="TextBox 5">
            <a:extLst>
              <a:ext uri="{FF2B5EF4-FFF2-40B4-BE49-F238E27FC236}">
                <a16:creationId xmlns:a16="http://schemas.microsoft.com/office/drawing/2014/main" id="{9B77BAD0-CDEC-3194-B3D3-B3ACEB1751A7}"/>
              </a:ext>
            </a:extLst>
          </p:cNvPr>
          <p:cNvSpPr txBox="1"/>
          <p:nvPr/>
        </p:nvSpPr>
        <p:spPr>
          <a:xfrm>
            <a:off x="1687974" y="1867375"/>
            <a:ext cx="2729696"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Bookman Old Style"/>
                <a:ea typeface="Calibri"/>
                <a:cs typeface="Calibri"/>
              </a:rPr>
              <a:t>Frontend</a:t>
            </a:r>
          </a:p>
        </p:txBody>
      </p:sp>
      <p:sp>
        <p:nvSpPr>
          <p:cNvPr id="7" name="TextBox 6">
            <a:extLst>
              <a:ext uri="{FF2B5EF4-FFF2-40B4-BE49-F238E27FC236}">
                <a16:creationId xmlns:a16="http://schemas.microsoft.com/office/drawing/2014/main" id="{37AACA79-A0FF-F2EA-4147-112E476B13D6}"/>
              </a:ext>
            </a:extLst>
          </p:cNvPr>
          <p:cNvSpPr txBox="1"/>
          <p:nvPr/>
        </p:nvSpPr>
        <p:spPr>
          <a:xfrm>
            <a:off x="7041754" y="1863394"/>
            <a:ext cx="2507848"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Bookman Old Style"/>
                <a:ea typeface="Calibri"/>
                <a:cs typeface="Calibri"/>
              </a:rPr>
              <a:t>Backend</a:t>
            </a:r>
          </a:p>
        </p:txBody>
      </p:sp>
      <p:pic>
        <p:nvPicPr>
          <p:cNvPr id="9" name="Graphic 8">
            <a:extLst>
              <a:ext uri="{FF2B5EF4-FFF2-40B4-BE49-F238E27FC236}">
                <a16:creationId xmlns:a16="http://schemas.microsoft.com/office/drawing/2014/main" id="{4FFA1DE8-E4C7-15C8-2755-E0C94E49E9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6176" y="2721006"/>
            <a:ext cx="2048718" cy="2048718"/>
          </a:xfrm>
          <a:prstGeom prst="rect">
            <a:avLst/>
          </a:prstGeom>
        </p:spPr>
      </p:pic>
      <p:pic>
        <p:nvPicPr>
          <p:cNvPr id="3" name="Graphic 2">
            <a:extLst>
              <a:ext uri="{FF2B5EF4-FFF2-40B4-BE49-F238E27FC236}">
                <a16:creationId xmlns:a16="http://schemas.microsoft.com/office/drawing/2014/main" id="{92ED64F2-AC3E-1793-2B52-32DEB72B4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017" y="2662825"/>
            <a:ext cx="2106460" cy="2169090"/>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0C63D52C-BB99-FEB7-9D5A-589FDB2C793B}"/>
              </a:ext>
            </a:extLst>
          </p:cNvPr>
          <p:cNvPicPr>
            <a:picLocks noChangeAspect="1"/>
          </p:cNvPicPr>
          <p:nvPr/>
        </p:nvPicPr>
        <p:blipFill>
          <a:blip r:embed="rId9"/>
          <a:stretch>
            <a:fillRect/>
          </a:stretch>
        </p:blipFill>
        <p:spPr>
          <a:xfrm>
            <a:off x="3025897" y="2817691"/>
            <a:ext cx="2466975" cy="1847850"/>
          </a:xfrm>
          <a:prstGeom prst="rect">
            <a:avLst/>
          </a:prstGeom>
        </p:spPr>
      </p:pic>
    </p:spTree>
    <p:extLst>
      <p:ext uri="{BB962C8B-B14F-4D97-AF65-F5344CB8AC3E}">
        <p14:creationId xmlns:p14="http://schemas.microsoft.com/office/powerpoint/2010/main" val="28388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2021-A6AE-C4C8-1D35-8C27E7E1F832}"/>
              </a:ext>
            </a:extLst>
          </p:cNvPr>
          <p:cNvSpPr>
            <a:spLocks noGrp="1"/>
          </p:cNvSpPr>
          <p:nvPr>
            <p:ph type="title"/>
          </p:nvPr>
        </p:nvSpPr>
        <p:spPr>
          <a:xfrm>
            <a:off x="1327255" y="1030288"/>
            <a:ext cx="4099947" cy="1035579"/>
          </a:xfrm>
        </p:spPr>
        <p:txBody>
          <a:bodyPr>
            <a:normAutofit/>
          </a:bodyPr>
          <a:lstStyle/>
          <a:p>
            <a:pPr>
              <a:lnSpc>
                <a:spcPct val="90000"/>
              </a:lnSpc>
            </a:pPr>
            <a:r>
              <a:rPr lang="en-US" sz="2500" b="1">
                <a:latin typeface="Bookman Old Style"/>
                <a:ea typeface="Calibri Light"/>
                <a:cs typeface="Calibri Light"/>
              </a:rPr>
              <a:t>Firebase Realtime database api V</a:t>
            </a:r>
          </a:p>
        </p:txBody>
      </p:sp>
      <p:sp>
        <p:nvSpPr>
          <p:cNvPr id="3" name="Content Placeholder 2">
            <a:extLst>
              <a:ext uri="{FF2B5EF4-FFF2-40B4-BE49-F238E27FC236}">
                <a16:creationId xmlns:a16="http://schemas.microsoft.com/office/drawing/2014/main" id="{6300E2ED-50F0-186C-2272-CFB1141E29DA}"/>
              </a:ext>
            </a:extLst>
          </p:cNvPr>
          <p:cNvSpPr>
            <a:spLocks noGrp="1"/>
          </p:cNvSpPr>
          <p:nvPr>
            <p:ph idx="1"/>
          </p:nvPr>
        </p:nvSpPr>
        <p:spPr>
          <a:xfrm>
            <a:off x="1327255" y="2142067"/>
            <a:ext cx="4099947" cy="3649133"/>
          </a:xfrm>
        </p:spPr>
        <p:txBody>
          <a:bodyPr>
            <a:normAutofit/>
          </a:bodyPr>
          <a:lstStyle/>
          <a:p>
            <a:r>
              <a:rPr lang="en-US">
                <a:latin typeface="Bookman Old Style"/>
                <a:ea typeface="Calibri"/>
                <a:cs typeface="Calibri"/>
              </a:rPr>
              <a:t>Used to store user information.</a:t>
            </a:r>
          </a:p>
          <a:p>
            <a:pPr lvl="1">
              <a:buClr>
                <a:srgbClr val="FFFFFF"/>
              </a:buClr>
              <a:buFont typeface="Courier New"/>
              <a:buChar char="o"/>
            </a:pPr>
            <a:r>
              <a:rPr lang="en-US">
                <a:latin typeface="Bookman Old Style"/>
                <a:ea typeface="Calibri"/>
                <a:cs typeface="Calibri"/>
              </a:rPr>
              <a:t>Names</a:t>
            </a:r>
          </a:p>
          <a:p>
            <a:pPr lvl="1">
              <a:buClr>
                <a:srgbClr val="FFFFFF"/>
              </a:buClr>
              <a:buFont typeface="Courier New"/>
              <a:buChar char="o"/>
            </a:pPr>
            <a:r>
              <a:rPr lang="en-US">
                <a:latin typeface="Bookman Old Style"/>
                <a:ea typeface="Calibri"/>
                <a:cs typeface="Calibri"/>
              </a:rPr>
              <a:t>IDS</a:t>
            </a:r>
          </a:p>
          <a:p>
            <a:pPr lvl="1">
              <a:buClr>
                <a:srgbClr val="FFFFFF"/>
              </a:buClr>
              <a:buFont typeface="Courier New"/>
              <a:buChar char="o"/>
            </a:pPr>
            <a:r>
              <a:rPr lang="en-US">
                <a:latin typeface="Bookman Old Style"/>
                <a:ea typeface="Calibri"/>
                <a:cs typeface="Calibri"/>
              </a:rPr>
              <a:t>Role</a:t>
            </a:r>
          </a:p>
          <a:p>
            <a:pPr lvl="1">
              <a:buClr>
                <a:srgbClr val="FFFFFF"/>
              </a:buClr>
              <a:buFont typeface="Courier New"/>
              <a:buChar char="o"/>
            </a:pPr>
            <a:r>
              <a:rPr lang="en-US">
                <a:latin typeface="Bookman Old Style"/>
                <a:ea typeface="Calibri"/>
                <a:cs typeface="Calibri"/>
              </a:rPr>
              <a:t>Subjects</a:t>
            </a:r>
          </a:p>
          <a:p>
            <a:pPr>
              <a:buClr>
                <a:srgbClr val="FFFFFF"/>
              </a:buClr>
            </a:pPr>
            <a:r>
              <a:rPr lang="en-US">
                <a:latin typeface="Bookman Old Style"/>
                <a:ea typeface="Calibri"/>
                <a:cs typeface="Calibri"/>
              </a:rPr>
              <a:t>Used to store schedule information</a:t>
            </a:r>
          </a:p>
          <a:p>
            <a:pPr lvl="1">
              <a:buClr>
                <a:srgbClr val="FFFFFF"/>
              </a:buClr>
              <a:buFont typeface="Courier New"/>
              <a:buChar char="o"/>
            </a:pPr>
            <a:r>
              <a:rPr lang="en-US">
                <a:latin typeface="Bookman Old Style"/>
                <a:ea typeface="Calibri"/>
                <a:cs typeface="Calibri"/>
              </a:rPr>
              <a:t>Start and End Time</a:t>
            </a:r>
          </a:p>
          <a:p>
            <a:pPr lvl="1">
              <a:buClr>
                <a:srgbClr val="FFFFFF"/>
              </a:buClr>
              <a:buFont typeface="Courier New"/>
              <a:buChar char="o"/>
            </a:pPr>
            <a:r>
              <a:rPr lang="en-US">
                <a:latin typeface="Bookman Old Style"/>
                <a:ea typeface="Calibri"/>
                <a:cs typeface="Calibri"/>
              </a:rPr>
              <a:t>People involved</a:t>
            </a:r>
          </a:p>
        </p:txBody>
      </p:sp>
      <p:pic>
        <p:nvPicPr>
          <p:cNvPr id="5" name="Content Placeholder 4">
            <a:extLst>
              <a:ext uri="{FF2B5EF4-FFF2-40B4-BE49-F238E27FC236}">
                <a16:creationId xmlns:a16="http://schemas.microsoft.com/office/drawing/2014/main" id="{35BECD60-ABDE-0431-456C-20B250FFA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8543" y="639098"/>
            <a:ext cx="269242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descr="A screen shot of a computer code&#10;&#10;AI-generated content may be incorrect.">
            <a:extLst>
              <a:ext uri="{FF2B5EF4-FFF2-40B4-BE49-F238E27FC236}">
                <a16:creationId xmlns:a16="http://schemas.microsoft.com/office/drawing/2014/main" id="{BDB83E52-0DB0-668F-22FA-18243887A284}"/>
              </a:ext>
            </a:extLst>
          </p:cNvPr>
          <p:cNvPicPr>
            <a:picLocks noChangeAspect="1"/>
          </p:cNvPicPr>
          <p:nvPr/>
        </p:nvPicPr>
        <p:blipFill>
          <a:blip r:embed="rId5"/>
          <a:stretch>
            <a:fillRect/>
          </a:stretch>
        </p:blipFill>
        <p:spPr>
          <a:xfrm>
            <a:off x="6057694" y="3982316"/>
            <a:ext cx="5454122" cy="177201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6311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EDB1A-6FA5-0799-5274-11A20B6F6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58E0A-4830-3717-4FA2-CFB8CF48470C}"/>
              </a:ext>
            </a:extLst>
          </p:cNvPr>
          <p:cNvSpPr>
            <a:spLocks noGrp="1"/>
          </p:cNvSpPr>
          <p:nvPr>
            <p:ph type="title"/>
          </p:nvPr>
        </p:nvSpPr>
        <p:spPr/>
        <p:txBody>
          <a:bodyPr/>
          <a:lstStyle/>
          <a:p>
            <a:r>
              <a:rPr lang="en-US" b="1">
                <a:ea typeface="Calibri Light"/>
                <a:cs typeface="Calibri Light"/>
              </a:rPr>
              <a:t>GOOGLE CALENDAR API M</a:t>
            </a:r>
          </a:p>
        </p:txBody>
      </p:sp>
      <p:pic>
        <p:nvPicPr>
          <p:cNvPr id="4" name="Picture 3" descr="A computer screen shot of a code&#10;&#10;AI-generated content may be incorrect.">
            <a:extLst>
              <a:ext uri="{FF2B5EF4-FFF2-40B4-BE49-F238E27FC236}">
                <a16:creationId xmlns:a16="http://schemas.microsoft.com/office/drawing/2014/main" id="{F07269DB-1062-08A1-E6DB-57438D8879F2}"/>
              </a:ext>
            </a:extLst>
          </p:cNvPr>
          <p:cNvPicPr>
            <a:picLocks noChangeAspect="1"/>
          </p:cNvPicPr>
          <p:nvPr/>
        </p:nvPicPr>
        <p:blipFill>
          <a:blip r:embed="rId2"/>
          <a:stretch>
            <a:fillRect/>
          </a:stretch>
        </p:blipFill>
        <p:spPr>
          <a:xfrm>
            <a:off x="124355" y="2191809"/>
            <a:ext cx="6471709" cy="2717800"/>
          </a:xfrm>
          <a:prstGeom prst="rect">
            <a:avLst/>
          </a:prstGeom>
        </p:spPr>
      </p:pic>
      <p:pic>
        <p:nvPicPr>
          <p:cNvPr id="6" name="Picture 5" descr="A screen shot of a computer screen&#10;&#10;AI-generated content may be incorrect.">
            <a:extLst>
              <a:ext uri="{FF2B5EF4-FFF2-40B4-BE49-F238E27FC236}">
                <a16:creationId xmlns:a16="http://schemas.microsoft.com/office/drawing/2014/main" id="{7E8A6BB3-D1AB-0F4B-65F2-F10B81E0A62F}"/>
              </a:ext>
            </a:extLst>
          </p:cNvPr>
          <p:cNvPicPr>
            <a:picLocks noChangeAspect="1"/>
          </p:cNvPicPr>
          <p:nvPr/>
        </p:nvPicPr>
        <p:blipFill>
          <a:blip r:embed="rId3"/>
          <a:stretch>
            <a:fillRect/>
          </a:stretch>
        </p:blipFill>
        <p:spPr>
          <a:xfrm>
            <a:off x="6592359" y="2187575"/>
            <a:ext cx="5431367" cy="4440767"/>
          </a:xfrm>
          <a:prstGeom prst="rect">
            <a:avLst/>
          </a:prstGeom>
        </p:spPr>
      </p:pic>
    </p:spTree>
    <p:extLst>
      <p:ext uri="{BB962C8B-B14F-4D97-AF65-F5344CB8AC3E}">
        <p14:creationId xmlns:p14="http://schemas.microsoft.com/office/powerpoint/2010/main" val="248136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2061-A608-9484-187C-E81945006032}"/>
              </a:ext>
            </a:extLst>
          </p:cNvPr>
          <p:cNvSpPr>
            <a:spLocks noGrp="1"/>
          </p:cNvSpPr>
          <p:nvPr>
            <p:ph type="title"/>
          </p:nvPr>
        </p:nvSpPr>
        <p:spPr/>
        <p:txBody>
          <a:bodyPr>
            <a:normAutofit/>
          </a:bodyPr>
          <a:lstStyle/>
          <a:p>
            <a:pPr algn="ctr"/>
            <a:r>
              <a:rPr lang="en-US" sz="4400">
                <a:latin typeface="Bookman Old Style"/>
                <a:ea typeface="Calibri Light"/>
                <a:cs typeface="Calibri Light"/>
              </a:rPr>
              <a:t>Algorithm V </a:t>
            </a:r>
          </a:p>
        </p:txBody>
      </p:sp>
      <p:sp>
        <p:nvSpPr>
          <p:cNvPr id="3" name="Content Placeholder 2">
            <a:extLst>
              <a:ext uri="{FF2B5EF4-FFF2-40B4-BE49-F238E27FC236}">
                <a16:creationId xmlns:a16="http://schemas.microsoft.com/office/drawing/2014/main" id="{158D2773-0B81-AF46-43F7-5533D4A94684}"/>
              </a:ext>
            </a:extLst>
          </p:cNvPr>
          <p:cNvSpPr>
            <a:spLocks noGrp="1"/>
          </p:cNvSpPr>
          <p:nvPr>
            <p:ph idx="1"/>
          </p:nvPr>
        </p:nvSpPr>
        <p:spPr/>
        <p:txBody>
          <a:bodyPr>
            <a:normAutofit/>
          </a:bodyPr>
          <a:lstStyle/>
          <a:p>
            <a:pPr marL="457200" indent="-457200">
              <a:buClr>
                <a:srgbClr val="FFFFFF"/>
              </a:buClr>
            </a:pPr>
            <a:r>
              <a:rPr lang="en-US" sz="2800">
                <a:latin typeface="Bookman Old Style"/>
                <a:ea typeface="+mn-lt"/>
                <a:cs typeface="+mn-lt"/>
              </a:rPr>
              <a:t>Content-Based Filtering</a:t>
            </a:r>
          </a:p>
          <a:p>
            <a:pPr lvl="1">
              <a:buClr>
                <a:srgbClr val="FFFFFF"/>
              </a:buClr>
              <a:buFont typeface="Courier New"/>
              <a:buChar char="o"/>
            </a:pPr>
            <a:r>
              <a:rPr lang="en-US" sz="2600">
                <a:latin typeface="Bookman Old Style"/>
                <a:ea typeface="+mn-lt"/>
                <a:cs typeface="+mn-lt"/>
              </a:rPr>
              <a:t>Based on Tags, the code searches for users that meet those requirements. </a:t>
            </a:r>
            <a:endParaRPr lang="en-US" sz="2600">
              <a:latin typeface="Bookman Old Style"/>
              <a:ea typeface="Calibri" panose="020F0502020204030204"/>
              <a:cs typeface="Calibri" panose="020F0502020204030204"/>
            </a:endParaRPr>
          </a:p>
          <a:p>
            <a:pPr lvl="1">
              <a:buClr>
                <a:srgbClr val="FFFFFF"/>
              </a:buClr>
              <a:buFont typeface="Courier New"/>
              <a:buChar char="o"/>
            </a:pPr>
            <a:r>
              <a:rPr lang="en-US" sz="2600">
                <a:latin typeface="Bookman Old Style"/>
                <a:ea typeface="Calibri" panose="020F0502020204030204"/>
                <a:cs typeface="Calibri" panose="020F0502020204030204"/>
              </a:rPr>
              <a:t>Goes through the entire user's section in the database, searching for user accounts that have those tags and returns a list of those users.</a:t>
            </a:r>
          </a:p>
          <a:p>
            <a:pPr lvl="1">
              <a:buClr>
                <a:srgbClr val="FFFFFF"/>
              </a:buClr>
              <a:buFont typeface="Courier New"/>
              <a:buChar char="o"/>
            </a:pPr>
            <a:endParaRPr lang="en-US" sz="2600">
              <a:latin typeface="Calibri"/>
              <a:ea typeface="Calibri" panose="020F0502020204030204"/>
              <a:cs typeface="Calibri" panose="020F0502020204030204"/>
            </a:endParaRPr>
          </a:p>
        </p:txBody>
      </p:sp>
    </p:spTree>
    <p:extLst>
      <p:ext uri="{BB962C8B-B14F-4D97-AF65-F5344CB8AC3E}">
        <p14:creationId xmlns:p14="http://schemas.microsoft.com/office/powerpoint/2010/main" val="2511800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408D1D1-A730-4F4B-23BF-3367000983A1}"/>
              </a:ext>
            </a:extLst>
          </p:cNvPr>
          <p:cNvSpPr>
            <a:spLocks noGrp="1"/>
          </p:cNvSpPr>
          <p:nvPr>
            <p:ph type="title" idx="4294967295"/>
          </p:nvPr>
        </p:nvSpPr>
        <p:spPr>
          <a:xfrm>
            <a:off x="5462" y="2896454"/>
            <a:ext cx="3927126" cy="1676847"/>
          </a:xfrm>
        </p:spPr>
        <p:txBody>
          <a:bodyPr vert="horz" lIns="91440" tIns="45720" rIns="91440" bIns="45720" rtlCol="0" anchor="b">
            <a:normAutofit/>
          </a:bodyPr>
          <a:lstStyle/>
          <a:p>
            <a:pPr algn="r"/>
            <a:r>
              <a:rPr lang="en-US" sz="3200">
                <a:latin typeface="Bookman Old Style"/>
              </a:rPr>
              <a:t>Architecture Diagram</a:t>
            </a:r>
          </a:p>
        </p:txBody>
      </p:sp>
      <p:pic>
        <p:nvPicPr>
          <p:cNvPr id="3" name="Picture 2" descr="A screen shot of a computer&#10;&#10;AI-generated content may be incorrect.">
            <a:extLst>
              <a:ext uri="{FF2B5EF4-FFF2-40B4-BE49-F238E27FC236}">
                <a16:creationId xmlns:a16="http://schemas.microsoft.com/office/drawing/2014/main" id="{8C0D23EA-0AF4-E0EC-5A35-31F6DF18A131}"/>
              </a:ext>
            </a:extLst>
          </p:cNvPr>
          <p:cNvPicPr>
            <a:picLocks noChangeAspect="1"/>
          </p:cNvPicPr>
          <p:nvPr/>
        </p:nvPicPr>
        <p:blipFill>
          <a:blip r:embed="rId4"/>
          <a:stretch>
            <a:fillRect/>
          </a:stretch>
        </p:blipFill>
        <p:spPr>
          <a:xfrm>
            <a:off x="4738688" y="661988"/>
            <a:ext cx="6810375" cy="55245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7769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C107-28AE-3DBC-401B-18D3B8EA3A42}"/>
              </a:ext>
            </a:extLst>
          </p:cNvPr>
          <p:cNvSpPr>
            <a:spLocks noGrp="1"/>
          </p:cNvSpPr>
          <p:nvPr>
            <p:ph type="title"/>
          </p:nvPr>
        </p:nvSpPr>
        <p:spPr>
          <a:xfrm>
            <a:off x="8665906" y="2700863"/>
            <a:ext cx="2888172" cy="1465249"/>
          </a:xfrm>
        </p:spPr>
        <p:txBody>
          <a:bodyPr>
            <a:normAutofit/>
          </a:bodyPr>
          <a:lstStyle/>
          <a:p>
            <a:pPr>
              <a:lnSpc>
                <a:spcPct val="90000"/>
              </a:lnSpc>
            </a:pPr>
            <a:r>
              <a:rPr lang="en-US">
                <a:latin typeface="Bookman Old Style"/>
                <a:ea typeface="Calibri Light"/>
                <a:cs typeface="Calibri Light"/>
              </a:rPr>
              <a:t>Context Diagram </a:t>
            </a:r>
          </a:p>
        </p:txBody>
      </p:sp>
      <p:pic>
        <p:nvPicPr>
          <p:cNvPr id="4" name="Content Placeholder 3" descr="A diagram of a program&#10;&#10;AI-generated content may be incorrect.">
            <a:extLst>
              <a:ext uri="{FF2B5EF4-FFF2-40B4-BE49-F238E27FC236}">
                <a16:creationId xmlns:a16="http://schemas.microsoft.com/office/drawing/2014/main" id="{E3489AFE-2767-DB87-CC78-6442DB679E31}"/>
              </a:ext>
            </a:extLst>
          </p:cNvPr>
          <p:cNvPicPr>
            <a:picLocks noChangeAspect="1"/>
          </p:cNvPicPr>
          <p:nvPr/>
        </p:nvPicPr>
        <p:blipFill>
          <a:blip r:embed="rId3"/>
          <a:stretch>
            <a:fillRect/>
          </a:stretch>
        </p:blipFill>
        <p:spPr>
          <a:xfrm>
            <a:off x="500589" y="1254491"/>
            <a:ext cx="7917053" cy="48440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59580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CF09-BC73-46D0-2869-992E9845FD98}"/>
              </a:ext>
            </a:extLst>
          </p:cNvPr>
          <p:cNvSpPr>
            <a:spLocks noGrp="1"/>
          </p:cNvSpPr>
          <p:nvPr>
            <p:ph type="title"/>
          </p:nvPr>
        </p:nvSpPr>
        <p:spPr/>
        <p:txBody>
          <a:bodyPr/>
          <a:lstStyle/>
          <a:p>
            <a:r>
              <a:rPr lang="en-US">
                <a:latin typeface="Bookman Old Style"/>
                <a:ea typeface="Calibri Light"/>
                <a:cs typeface="Calibri Light"/>
              </a:rPr>
              <a:t>ER Diagram </a:t>
            </a:r>
            <a:endParaRPr lang="en-US">
              <a:latin typeface="Bookman Old Style"/>
            </a:endParaRPr>
          </a:p>
        </p:txBody>
      </p:sp>
      <p:pic>
        <p:nvPicPr>
          <p:cNvPr id="4" name="Content Placeholder 3" descr="A screenshot of a computer&#10;&#10;AI-generated content may be incorrect.">
            <a:extLst>
              <a:ext uri="{FF2B5EF4-FFF2-40B4-BE49-F238E27FC236}">
                <a16:creationId xmlns:a16="http://schemas.microsoft.com/office/drawing/2014/main" id="{62130C44-0EAE-40D4-4117-0F585AF31FAF}"/>
              </a:ext>
            </a:extLst>
          </p:cNvPr>
          <p:cNvPicPr>
            <a:picLocks noGrp="1" noChangeAspect="1"/>
          </p:cNvPicPr>
          <p:nvPr>
            <p:ph idx="1"/>
          </p:nvPr>
        </p:nvPicPr>
        <p:blipFill>
          <a:blip r:embed="rId2"/>
          <a:stretch>
            <a:fillRect/>
          </a:stretch>
        </p:blipFill>
        <p:spPr>
          <a:xfrm>
            <a:off x="1278911" y="2070180"/>
            <a:ext cx="8945204" cy="3864793"/>
          </a:xfrm>
        </p:spPr>
      </p:pic>
    </p:spTree>
    <p:extLst>
      <p:ext uri="{BB962C8B-B14F-4D97-AF65-F5344CB8AC3E}">
        <p14:creationId xmlns:p14="http://schemas.microsoft.com/office/powerpoint/2010/main" val="423272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0646C-DE34-BBDC-3EA8-49A78C583214}"/>
              </a:ext>
            </a:extLst>
          </p:cNvPr>
          <p:cNvSpPr>
            <a:spLocks noGrp="1"/>
          </p:cNvSpPr>
          <p:nvPr>
            <p:ph type="title"/>
          </p:nvPr>
        </p:nvSpPr>
        <p:spPr>
          <a:xfrm>
            <a:off x="685799" y="1150076"/>
            <a:ext cx="3659389" cy="4557849"/>
          </a:xfrm>
        </p:spPr>
        <p:txBody>
          <a:bodyPr>
            <a:normAutofit/>
          </a:bodyPr>
          <a:lstStyle/>
          <a:p>
            <a:pPr algn="r"/>
            <a:r>
              <a:rPr lang="en-US">
                <a:latin typeface="Bookman Old Style"/>
                <a:ea typeface="Calibri Light"/>
                <a:cs typeface="Calibri Light"/>
              </a:rPr>
              <a:t>Agenda T </a:t>
            </a:r>
            <a:br>
              <a:rPr lang="en-US">
                <a:latin typeface="Bookman Old Style"/>
                <a:ea typeface="Calibri Light"/>
                <a:cs typeface="Calibri Light"/>
              </a:rPr>
            </a:br>
            <a:endParaRPr lang="en-US">
              <a:latin typeface="Bookman Old Style"/>
              <a:ea typeface="Calibri Light"/>
              <a:cs typeface="Calibri Light"/>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F898C9-1335-3F74-9079-B70AEA4CEDA6}"/>
              </a:ext>
            </a:extLst>
          </p:cNvPr>
          <p:cNvSpPr>
            <a:spLocks noGrp="1"/>
          </p:cNvSpPr>
          <p:nvPr>
            <p:ph idx="1"/>
          </p:nvPr>
        </p:nvSpPr>
        <p:spPr>
          <a:xfrm>
            <a:off x="4854187" y="1477011"/>
            <a:ext cx="6517543" cy="4557849"/>
          </a:xfrm>
        </p:spPr>
        <p:txBody>
          <a:bodyPr vert="horz" lIns="91440" tIns="45720" rIns="91440" bIns="45720" rtlCol="0" anchor="ctr">
            <a:noAutofit/>
          </a:bodyPr>
          <a:lstStyle/>
          <a:p>
            <a:pPr marL="0" indent="0">
              <a:lnSpc>
                <a:spcPct val="90000"/>
              </a:lnSpc>
              <a:buNone/>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Team Member Roles and Responsibilities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Improvements </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Project Description</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Team Working Agreement</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Schedule</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Personas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MVP</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Technologies/API</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Algorithms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Sprint 1 and 2 Summary</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Product Backlog/Sprint 3 Test cases/Sprint 3 Stories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Sprint 3 Completed/Not Completed</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Metrics/Team Velocity</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Burndown Charts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Retrospective</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Project Demo and APIs</a:t>
            </a:r>
          </a:p>
          <a:p>
            <a:pPr marL="342900" indent="-342900">
              <a:lnSpc>
                <a:spcPct val="90000"/>
              </a:lnSpc>
              <a:buClr>
                <a:srgbClr val="FFFFFF"/>
              </a:buClr>
              <a:buAutoNum type="arabicPeriod"/>
            </a:pPr>
            <a:r>
              <a:rPr lang="en-US" sz="1600">
                <a:latin typeface="Bookman Old Style"/>
                <a:ea typeface="Calibri" panose="020F0502020204030204"/>
                <a:cs typeface="Calibri" panose="020F0502020204030204"/>
              </a:rPr>
              <a:t>Group Wiki Page</a:t>
            </a: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a:p>
            <a:pPr marL="342900" indent="-342900">
              <a:lnSpc>
                <a:spcPct val="90000"/>
              </a:lnSpc>
              <a:buClr>
                <a:srgbClr val="FFFFFF"/>
              </a:buClr>
              <a:buAutoNum type="arabicPeriod"/>
            </a:pPr>
            <a:endParaRPr lang="en-US" sz="1600">
              <a:ea typeface="Calibri" panose="020F0502020204030204"/>
              <a:cs typeface="Calibri" panose="020F0502020204030204"/>
            </a:endParaRPr>
          </a:p>
        </p:txBody>
      </p:sp>
    </p:spTree>
    <p:extLst>
      <p:ext uri="{BB962C8B-B14F-4D97-AF65-F5344CB8AC3E}">
        <p14:creationId xmlns:p14="http://schemas.microsoft.com/office/powerpoint/2010/main" val="344137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79E0-6866-A496-CDB5-1921FC8384C1}"/>
              </a:ext>
            </a:extLst>
          </p:cNvPr>
          <p:cNvSpPr>
            <a:spLocks noGrp="1"/>
          </p:cNvSpPr>
          <p:nvPr>
            <p:ph type="title"/>
          </p:nvPr>
        </p:nvSpPr>
        <p:spPr>
          <a:xfrm>
            <a:off x="402997" y="1028962"/>
            <a:ext cx="3771899" cy="1651000"/>
          </a:xfrm>
        </p:spPr>
        <p:txBody>
          <a:bodyPr anchor="b">
            <a:normAutofit/>
          </a:bodyPr>
          <a:lstStyle/>
          <a:p>
            <a:r>
              <a:rPr lang="en-US" sz="2400">
                <a:latin typeface="Bookman Old Style"/>
                <a:ea typeface="Calibri Light"/>
                <a:cs typeface="Calibri Light"/>
              </a:rPr>
              <a:t>Sequence Diagram </a:t>
            </a:r>
            <a:endParaRPr lang="en-US" sz="2400">
              <a:latin typeface="Bookman Old Style"/>
            </a:endParaRPr>
          </a:p>
        </p:txBody>
      </p:sp>
      <p:pic>
        <p:nvPicPr>
          <p:cNvPr id="4" name="Content Placeholder 3" descr="A diagram of a program&#10;&#10;AI-generated content may be incorrect.">
            <a:extLst>
              <a:ext uri="{FF2B5EF4-FFF2-40B4-BE49-F238E27FC236}">
                <a16:creationId xmlns:a16="http://schemas.microsoft.com/office/drawing/2014/main" id="{DC9DCB0E-1C37-D974-C6CD-B1D5B576D3A5}"/>
              </a:ext>
            </a:extLst>
          </p:cNvPr>
          <p:cNvPicPr>
            <a:picLocks noChangeAspect="1"/>
          </p:cNvPicPr>
          <p:nvPr/>
        </p:nvPicPr>
        <p:blipFill>
          <a:blip r:embed="rId3"/>
          <a:stretch>
            <a:fillRect/>
          </a:stretch>
        </p:blipFill>
        <p:spPr>
          <a:xfrm>
            <a:off x="4340552" y="304708"/>
            <a:ext cx="7706873" cy="6251759"/>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87804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0E7B-280F-7A7F-77EE-D7FD507DA171}"/>
              </a:ext>
            </a:extLst>
          </p:cNvPr>
          <p:cNvSpPr>
            <a:spLocks noGrp="1"/>
          </p:cNvSpPr>
          <p:nvPr>
            <p:ph type="title"/>
          </p:nvPr>
        </p:nvSpPr>
        <p:spPr>
          <a:xfrm>
            <a:off x="685801" y="597685"/>
            <a:ext cx="3771899" cy="661186"/>
          </a:xfrm>
        </p:spPr>
        <p:txBody>
          <a:bodyPr anchor="b">
            <a:normAutofit/>
          </a:bodyPr>
          <a:lstStyle/>
          <a:p>
            <a:r>
              <a:rPr lang="en-US" sz="2400">
                <a:latin typeface="Bookman Old Style"/>
                <a:ea typeface="Calibri Light"/>
                <a:cs typeface="Calibri Light"/>
              </a:rPr>
              <a:t>State Diagram </a:t>
            </a:r>
            <a:endParaRPr lang="en-US" sz="2400">
              <a:latin typeface="Bookman Old Style"/>
            </a:endParaRPr>
          </a:p>
        </p:txBody>
      </p:sp>
      <p:pic>
        <p:nvPicPr>
          <p:cNvPr id="4" name="Content Placeholder 3" descr="A diagram of a chat&#10;&#10;AI-generated content may be incorrect.">
            <a:extLst>
              <a:ext uri="{FF2B5EF4-FFF2-40B4-BE49-F238E27FC236}">
                <a16:creationId xmlns:a16="http://schemas.microsoft.com/office/drawing/2014/main" id="{F3019087-3888-3912-D5AC-04600F2BED95}"/>
              </a:ext>
            </a:extLst>
          </p:cNvPr>
          <p:cNvPicPr>
            <a:picLocks noChangeAspect="1"/>
          </p:cNvPicPr>
          <p:nvPr/>
        </p:nvPicPr>
        <p:blipFill>
          <a:blip r:embed="rId3"/>
          <a:stretch>
            <a:fillRect/>
          </a:stretch>
        </p:blipFill>
        <p:spPr>
          <a:xfrm>
            <a:off x="447774" y="1584223"/>
            <a:ext cx="11297698" cy="4852915"/>
          </a:xfrm>
          <a:prstGeom prst="roundRect">
            <a:avLst>
              <a:gd name="adj" fmla="val 4380"/>
            </a:avLst>
          </a:prstGeom>
          <a:ln w="50800" cap="sq" cmpd="dbl">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1056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F01B-CB59-A44E-47A8-905B37CE3EF2}"/>
              </a:ext>
            </a:extLst>
          </p:cNvPr>
          <p:cNvSpPr>
            <a:spLocks noGrp="1"/>
          </p:cNvSpPr>
          <p:nvPr>
            <p:ph type="title"/>
          </p:nvPr>
        </p:nvSpPr>
        <p:spPr>
          <a:xfrm>
            <a:off x="571501" y="390525"/>
            <a:ext cx="10131425" cy="1456267"/>
          </a:xfrm>
        </p:spPr>
        <p:txBody>
          <a:bodyPr/>
          <a:lstStyle/>
          <a:p>
            <a:r>
              <a:rPr lang="en-US">
                <a:latin typeface="Bookman Old Style"/>
                <a:ea typeface="Calibri Light"/>
                <a:cs typeface="Calibri Light"/>
              </a:rPr>
              <a:t>Concept Diagram </a:t>
            </a:r>
          </a:p>
        </p:txBody>
      </p:sp>
      <p:pic>
        <p:nvPicPr>
          <p:cNvPr id="7" name="Content Placeholder 6" descr="A diagram of a diagram&#10;&#10;AI-generated content may be incorrect.">
            <a:extLst>
              <a:ext uri="{FF2B5EF4-FFF2-40B4-BE49-F238E27FC236}">
                <a16:creationId xmlns:a16="http://schemas.microsoft.com/office/drawing/2014/main" id="{D4118C4E-37D5-C1C5-3CBC-A8AAF8C83C23}"/>
              </a:ext>
            </a:extLst>
          </p:cNvPr>
          <p:cNvPicPr>
            <a:picLocks noGrp="1" noChangeAspect="1"/>
          </p:cNvPicPr>
          <p:nvPr>
            <p:ph idx="1"/>
          </p:nvPr>
        </p:nvPicPr>
        <p:blipFill>
          <a:blip r:embed="rId2"/>
          <a:srcRect l="-11880" b="-10188"/>
          <a:stretch/>
        </p:blipFill>
        <p:spPr>
          <a:xfrm>
            <a:off x="-215214" y="1710202"/>
            <a:ext cx="8398477" cy="4704742"/>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019FA38-47A5-8097-9C79-F0F27038E9F8}"/>
                  </a:ext>
                </a:extLst>
              </p14:cNvPr>
              <p14:cNvContentPartPr/>
              <p14:nvPr/>
            </p14:nvContentPartPr>
            <p14:xfrm>
              <a:off x="14298083" y="761999"/>
              <a:ext cx="10583" cy="10583"/>
            </p14:xfrm>
          </p:contentPart>
        </mc:Choice>
        <mc:Fallback xmlns="">
          <p:pic>
            <p:nvPicPr>
              <p:cNvPr id="4" name="Ink 3">
                <a:extLst>
                  <a:ext uri="{FF2B5EF4-FFF2-40B4-BE49-F238E27FC236}">
                    <a16:creationId xmlns:a16="http://schemas.microsoft.com/office/drawing/2014/main" id="{F019FA38-47A5-8097-9C79-F0F27038E9F8}"/>
                  </a:ext>
                </a:extLst>
              </p:cNvPr>
              <p:cNvPicPr/>
              <p:nvPr/>
            </p:nvPicPr>
            <p:blipFill>
              <a:blip r:embed="rId4"/>
              <a:stretch>
                <a:fillRect/>
              </a:stretch>
            </p:blipFill>
            <p:spPr>
              <a:xfrm>
                <a:off x="13768933" y="232849"/>
                <a:ext cx="1058300" cy="1058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9E54B9E-706B-2F5E-84DE-C5BED64D12E6}"/>
                  </a:ext>
                </a:extLst>
              </p14:cNvPr>
              <p14:cNvContentPartPr/>
              <p14:nvPr/>
            </p14:nvContentPartPr>
            <p14:xfrm>
              <a:off x="1142999" y="582083"/>
              <a:ext cx="10583" cy="10583"/>
            </p14:xfrm>
          </p:contentPart>
        </mc:Choice>
        <mc:Fallback xmlns="">
          <p:pic>
            <p:nvPicPr>
              <p:cNvPr id="6" name="Ink 5">
                <a:extLst>
                  <a:ext uri="{FF2B5EF4-FFF2-40B4-BE49-F238E27FC236}">
                    <a16:creationId xmlns:a16="http://schemas.microsoft.com/office/drawing/2014/main" id="{39E54B9E-706B-2F5E-84DE-C5BED64D12E6}"/>
                  </a:ext>
                </a:extLst>
              </p:cNvPr>
              <p:cNvPicPr/>
              <p:nvPr/>
            </p:nvPicPr>
            <p:blipFill>
              <a:blip r:embed="rId4"/>
              <a:stretch>
                <a:fillRect/>
              </a:stretch>
            </p:blipFill>
            <p:spPr>
              <a:xfrm>
                <a:off x="613849" y="52933"/>
                <a:ext cx="1058300" cy="1058300"/>
              </a:xfrm>
              <a:prstGeom prst="rect">
                <a:avLst/>
              </a:prstGeom>
            </p:spPr>
          </p:pic>
        </mc:Fallback>
      </mc:AlternateContent>
    </p:spTree>
    <p:extLst>
      <p:ext uri="{BB962C8B-B14F-4D97-AF65-F5344CB8AC3E}">
        <p14:creationId xmlns:p14="http://schemas.microsoft.com/office/powerpoint/2010/main" val="264803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9709F0B-4631-C8DC-6F38-78DEAF51627B}"/>
              </a:ext>
            </a:extLst>
          </p:cNvPr>
          <p:cNvSpPr>
            <a:spLocks noGrp="1"/>
          </p:cNvSpPr>
          <p:nvPr>
            <p:ph type="title"/>
          </p:nvPr>
        </p:nvSpPr>
        <p:spPr>
          <a:xfrm>
            <a:off x="8552458" y="324772"/>
            <a:ext cx="3352256" cy="3746634"/>
          </a:xfrm>
        </p:spPr>
        <p:txBody>
          <a:bodyPr vert="horz" lIns="91440" tIns="45720" rIns="91440" bIns="45720" rtlCol="0" anchor="b">
            <a:normAutofit/>
          </a:bodyPr>
          <a:lstStyle/>
          <a:p>
            <a:pPr algn="r"/>
            <a:r>
              <a:rPr lang="en-US" sz="3200">
                <a:latin typeface="Bookman Old Style"/>
              </a:rPr>
              <a:t>Class Diagram </a:t>
            </a:r>
          </a:p>
        </p:txBody>
      </p:sp>
      <p:pic>
        <p:nvPicPr>
          <p:cNvPr id="4" name="Content Placeholder 3" descr="A screenshot of a computer&#10;&#10;AI-generated content may be incorrect.">
            <a:extLst>
              <a:ext uri="{FF2B5EF4-FFF2-40B4-BE49-F238E27FC236}">
                <a16:creationId xmlns:a16="http://schemas.microsoft.com/office/drawing/2014/main" id="{36D06017-C50E-078C-DADA-7FDC0828EE34}"/>
              </a:ext>
            </a:extLst>
          </p:cNvPr>
          <p:cNvPicPr>
            <a:picLocks noChangeAspect="1"/>
          </p:cNvPicPr>
          <p:nvPr/>
        </p:nvPicPr>
        <p:blipFill>
          <a:blip r:embed="rId4"/>
          <a:stretch>
            <a:fillRect/>
          </a:stretch>
        </p:blipFill>
        <p:spPr>
          <a:xfrm>
            <a:off x="172610" y="327547"/>
            <a:ext cx="8740639" cy="6226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2585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72B9-5D61-D4E3-A5B9-1766CE271D84}"/>
              </a:ext>
            </a:extLst>
          </p:cNvPr>
          <p:cNvSpPr>
            <a:spLocks noGrp="1"/>
          </p:cNvSpPr>
          <p:nvPr>
            <p:ph type="title"/>
          </p:nvPr>
        </p:nvSpPr>
        <p:spPr/>
        <p:txBody>
          <a:bodyPr/>
          <a:lstStyle/>
          <a:p>
            <a:r>
              <a:rPr lang="en-US">
                <a:latin typeface="Bookman Old Style"/>
                <a:ea typeface="Calibri Light"/>
                <a:cs typeface="Calibri Light"/>
              </a:rPr>
              <a:t>Sprint 1 Recap S</a:t>
            </a:r>
            <a:endParaRPr lang="en-US">
              <a:latin typeface="Bookman Old Style"/>
            </a:endParaRPr>
          </a:p>
        </p:txBody>
      </p:sp>
      <p:sp>
        <p:nvSpPr>
          <p:cNvPr id="7" name="TextBox 6">
            <a:extLst>
              <a:ext uri="{FF2B5EF4-FFF2-40B4-BE49-F238E27FC236}">
                <a16:creationId xmlns:a16="http://schemas.microsoft.com/office/drawing/2014/main" id="{AC52C73B-2819-C23B-594E-66098E13CC0A}"/>
              </a:ext>
            </a:extLst>
          </p:cNvPr>
          <p:cNvSpPr txBox="1"/>
          <p:nvPr/>
        </p:nvSpPr>
        <p:spPr>
          <a:xfrm>
            <a:off x="829235" y="1871381"/>
            <a:ext cx="10455088" cy="3559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000"/>
              </a:spcAft>
              <a:buFont typeface="Arial"/>
              <a:buChar char="•"/>
            </a:pPr>
            <a:r>
              <a:rPr lang="en-US" sz="3200">
                <a:latin typeface="Bookman Old Style"/>
                <a:ea typeface="Calibri"/>
                <a:cs typeface="Calibri"/>
              </a:rPr>
              <a:t>Developed all our needed diagrams </a:t>
            </a:r>
          </a:p>
          <a:p>
            <a:pPr marL="285750" indent="-285750">
              <a:spcAft>
                <a:spcPts val="1000"/>
              </a:spcAft>
              <a:buFont typeface="Arial"/>
              <a:buChar char="•"/>
            </a:pPr>
            <a:r>
              <a:rPr lang="en-US" sz="3200">
                <a:latin typeface="Bookman Old Style"/>
                <a:ea typeface="Calibri"/>
                <a:cs typeface="Calibri"/>
              </a:rPr>
              <a:t>Created our product backlog</a:t>
            </a:r>
          </a:p>
          <a:p>
            <a:pPr marL="285750" indent="-285750">
              <a:spcAft>
                <a:spcPts val="1000"/>
              </a:spcAft>
              <a:buFont typeface="Arial"/>
              <a:buChar char="•"/>
            </a:pPr>
            <a:r>
              <a:rPr lang="en-US" sz="3200">
                <a:latin typeface="Bookman Old Style"/>
                <a:ea typeface="Calibri"/>
                <a:cs typeface="Calibri"/>
              </a:rPr>
              <a:t>Decided on what technologies to use to develop the code</a:t>
            </a:r>
          </a:p>
          <a:p>
            <a:pPr marL="285750" indent="-285750">
              <a:spcAft>
                <a:spcPts val="1000"/>
              </a:spcAft>
              <a:buFont typeface="Arial"/>
              <a:buChar char="•"/>
            </a:pPr>
            <a:r>
              <a:rPr lang="en-US" sz="3200">
                <a:latin typeface="Bookman Old Style"/>
                <a:ea typeface="Calibri"/>
                <a:cs typeface="Calibri"/>
              </a:rPr>
              <a:t>Decided on what algorithms to use</a:t>
            </a:r>
          </a:p>
          <a:p>
            <a:pPr marL="285750" indent="-285750">
              <a:spcAft>
                <a:spcPts val="1000"/>
              </a:spcAft>
              <a:buFont typeface="Arial"/>
              <a:buChar char="•"/>
            </a:pPr>
            <a:r>
              <a:rPr lang="en-US" sz="3200">
                <a:latin typeface="Bookman Old Style"/>
                <a:ea typeface="Calibri"/>
                <a:cs typeface="Calibri"/>
              </a:rPr>
              <a:t>Account Creation</a:t>
            </a:r>
            <a:endParaRPr lang="en-US" sz="3200">
              <a:latin typeface="Bookman Old Style"/>
            </a:endParaRPr>
          </a:p>
        </p:txBody>
      </p:sp>
    </p:spTree>
    <p:extLst>
      <p:ext uri="{BB962C8B-B14F-4D97-AF65-F5344CB8AC3E}">
        <p14:creationId xmlns:p14="http://schemas.microsoft.com/office/powerpoint/2010/main" val="340320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DBCA3-0D1E-A4E8-CBBC-BA030FE07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79376-F130-A2C6-4D8B-178661B6C949}"/>
              </a:ext>
            </a:extLst>
          </p:cNvPr>
          <p:cNvSpPr>
            <a:spLocks noGrp="1"/>
          </p:cNvSpPr>
          <p:nvPr>
            <p:ph type="title"/>
          </p:nvPr>
        </p:nvSpPr>
        <p:spPr/>
        <p:txBody>
          <a:bodyPr/>
          <a:lstStyle/>
          <a:p>
            <a:r>
              <a:rPr lang="en-US">
                <a:latin typeface="Bookman Old Style"/>
                <a:ea typeface="Calibri Light"/>
                <a:cs typeface="Calibri Light"/>
              </a:rPr>
              <a:t>Sprint 2 Recap S</a:t>
            </a:r>
            <a:endParaRPr lang="en-US">
              <a:latin typeface="Bookman Old Style"/>
            </a:endParaRPr>
          </a:p>
        </p:txBody>
      </p:sp>
      <p:sp>
        <p:nvSpPr>
          <p:cNvPr id="4" name="TextBox 3">
            <a:extLst>
              <a:ext uri="{FF2B5EF4-FFF2-40B4-BE49-F238E27FC236}">
                <a16:creationId xmlns:a16="http://schemas.microsoft.com/office/drawing/2014/main" id="{FD34513F-806E-0797-7C1F-E485DB09EA36}"/>
              </a:ext>
            </a:extLst>
          </p:cNvPr>
          <p:cNvSpPr txBox="1"/>
          <p:nvPr/>
        </p:nvSpPr>
        <p:spPr>
          <a:xfrm>
            <a:off x="672353" y="1860176"/>
            <a:ext cx="1078005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Bookman Old Style"/>
                <a:ea typeface="Calibri" panose="020F0502020204030204"/>
                <a:cs typeface="Calibri" panose="020F0502020204030204"/>
              </a:rPr>
              <a:t>User Login</a:t>
            </a:r>
          </a:p>
          <a:p>
            <a:pPr marL="285750" indent="-285750">
              <a:buFont typeface="Arial"/>
              <a:buChar char="•"/>
            </a:pPr>
            <a:r>
              <a:rPr lang="en-US" sz="2800">
                <a:latin typeface="Bookman Old Style"/>
                <a:ea typeface="Calibri" panose="020F0502020204030204"/>
                <a:cs typeface="Calibri" panose="020F0502020204030204"/>
              </a:rPr>
              <a:t>Created a Home Screen</a:t>
            </a:r>
            <a:endParaRPr lang="en-US"/>
          </a:p>
          <a:p>
            <a:pPr marL="285750" indent="-285750">
              <a:buFont typeface="Arial"/>
              <a:buChar char="•"/>
            </a:pPr>
            <a:r>
              <a:rPr lang="en-US" sz="2800">
                <a:latin typeface="Bookman Old Style"/>
                <a:ea typeface="Calibri" panose="020F0502020204030204"/>
                <a:cs typeface="Calibri" panose="020F0502020204030204"/>
              </a:rPr>
              <a:t>Firebase API was implemented</a:t>
            </a:r>
          </a:p>
          <a:p>
            <a:pPr marL="285750" indent="-285750">
              <a:buFont typeface="Arial"/>
              <a:buChar char="•"/>
            </a:pPr>
            <a:r>
              <a:rPr lang="en-US" sz="2800">
                <a:latin typeface="Bookman Old Style"/>
                <a:ea typeface="Calibri" panose="020F0502020204030204"/>
                <a:cs typeface="Calibri" panose="020F0502020204030204"/>
              </a:rPr>
              <a:t>User Selection Role</a:t>
            </a:r>
          </a:p>
          <a:p>
            <a:pPr marL="285750" indent="-285750">
              <a:buFont typeface="Arial"/>
              <a:buChar char="•"/>
            </a:pPr>
            <a:endParaRPr lang="en-US" sz="2800">
              <a:latin typeface="Bookman Old Style"/>
              <a:ea typeface="Calibri" panose="020F0502020204030204"/>
              <a:cs typeface="Calibri" panose="020F0502020204030204"/>
            </a:endParaRPr>
          </a:p>
          <a:p>
            <a:pPr marL="285750" indent="-285750">
              <a:buFont typeface="Arial"/>
              <a:buChar char="•"/>
            </a:pPr>
            <a:endParaRPr lang="en-US" sz="2800">
              <a:latin typeface="Bookman Old Style"/>
              <a:ea typeface="Calibri" panose="020F0502020204030204"/>
              <a:cs typeface="Calibri" panose="020F0502020204030204"/>
            </a:endParaRPr>
          </a:p>
        </p:txBody>
      </p:sp>
    </p:spTree>
    <p:extLst>
      <p:ext uri="{BB962C8B-B14F-4D97-AF65-F5344CB8AC3E}">
        <p14:creationId xmlns:p14="http://schemas.microsoft.com/office/powerpoint/2010/main" val="3774757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488FB9-6419-C95F-6CA1-D52EB00F4CCB}"/>
              </a:ext>
            </a:extLst>
          </p:cNvPr>
          <p:cNvSpPr>
            <a:spLocks noGrp="1"/>
          </p:cNvSpPr>
          <p:nvPr>
            <p:ph type="title"/>
          </p:nvPr>
        </p:nvSpPr>
        <p:spPr>
          <a:xfrm>
            <a:off x="843489" y="5705167"/>
            <a:ext cx="10905069" cy="1150373"/>
          </a:xfrm>
        </p:spPr>
        <p:txBody>
          <a:bodyPr vert="horz" lIns="91440" tIns="45720" rIns="91440" bIns="45720" rtlCol="0" anchor="b">
            <a:normAutofit/>
          </a:bodyPr>
          <a:lstStyle/>
          <a:p>
            <a:pPr algn="r">
              <a:lnSpc>
                <a:spcPct val="90000"/>
              </a:lnSpc>
            </a:pPr>
            <a:r>
              <a:rPr lang="en-US" sz="3000">
                <a:latin typeface="Bookman Old Style"/>
              </a:rPr>
              <a:t>Product Backlog T </a:t>
            </a:r>
            <a:br>
              <a:rPr lang="en-US" sz="3000">
                <a:latin typeface="Bookman Old Style"/>
              </a:rPr>
            </a:br>
            <a:r>
              <a:rPr lang="en-US" sz="3000">
                <a:latin typeface="Bookman Old Style"/>
              </a:rPr>
              <a:t> </a:t>
            </a:r>
          </a:p>
        </p:txBody>
      </p:sp>
      <p:pic>
        <p:nvPicPr>
          <p:cNvPr id="5" name="Picture 4" descr="A screenshot of a computer&#10;&#10;AI-generated content may be incorrect.">
            <a:extLst>
              <a:ext uri="{FF2B5EF4-FFF2-40B4-BE49-F238E27FC236}">
                <a16:creationId xmlns:a16="http://schemas.microsoft.com/office/drawing/2014/main" id="{29F92FBB-71EA-27D4-0D26-11DEB2FE137C}"/>
              </a:ext>
            </a:extLst>
          </p:cNvPr>
          <p:cNvPicPr>
            <a:picLocks noChangeAspect="1"/>
          </p:cNvPicPr>
          <p:nvPr/>
        </p:nvPicPr>
        <p:blipFill>
          <a:blip r:embed="rId4"/>
          <a:stretch>
            <a:fillRect/>
          </a:stretch>
        </p:blipFill>
        <p:spPr>
          <a:xfrm>
            <a:off x="485532" y="549063"/>
            <a:ext cx="11090528" cy="49063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5200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B4B9-A226-7191-DEF1-C0201DEA177B}"/>
              </a:ext>
            </a:extLst>
          </p:cNvPr>
          <p:cNvSpPr>
            <a:spLocks noGrp="1"/>
          </p:cNvSpPr>
          <p:nvPr>
            <p:ph type="title"/>
          </p:nvPr>
        </p:nvSpPr>
        <p:spPr>
          <a:xfrm>
            <a:off x="9138251" y="5887027"/>
            <a:ext cx="3998255" cy="1119988"/>
          </a:xfrm>
        </p:spPr>
        <p:txBody>
          <a:bodyPr>
            <a:normAutofit fontScale="90000"/>
          </a:bodyPr>
          <a:lstStyle/>
          <a:p>
            <a:r>
              <a:rPr lang="en-US">
                <a:latin typeface="Bookman Old Style"/>
                <a:ea typeface="Calibri Light"/>
                <a:cs typeface="Calibri Light"/>
              </a:rPr>
              <a:t>Product Backlog T </a:t>
            </a:r>
            <a:br>
              <a:rPr lang="en-US">
                <a:latin typeface="Bookman Old Style"/>
                <a:ea typeface="Calibri Light"/>
                <a:cs typeface="Calibri Light"/>
              </a:rPr>
            </a:br>
            <a:endParaRPr lang="en-US">
              <a:latin typeface="Bookman Old Style"/>
              <a:ea typeface="Calibri Light"/>
              <a:cs typeface="Calibri Light"/>
            </a:endParaRPr>
          </a:p>
        </p:txBody>
      </p:sp>
      <p:pic>
        <p:nvPicPr>
          <p:cNvPr id="6" name="Picture 5" descr="A white box with black text&#10;&#10;AI-generated content may be incorrect.">
            <a:extLst>
              <a:ext uri="{FF2B5EF4-FFF2-40B4-BE49-F238E27FC236}">
                <a16:creationId xmlns:a16="http://schemas.microsoft.com/office/drawing/2014/main" id="{13558F97-0A94-4054-72DF-1DA06B87B6DD}"/>
              </a:ext>
            </a:extLst>
          </p:cNvPr>
          <p:cNvPicPr>
            <a:picLocks noChangeAspect="1"/>
          </p:cNvPicPr>
          <p:nvPr/>
        </p:nvPicPr>
        <p:blipFill>
          <a:blip r:embed="rId3"/>
          <a:stretch>
            <a:fillRect/>
          </a:stretch>
        </p:blipFill>
        <p:spPr>
          <a:xfrm>
            <a:off x="161925" y="322387"/>
            <a:ext cx="11868150" cy="50702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06018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36ED-121D-55A1-4822-0412810642C8}"/>
              </a:ext>
            </a:extLst>
          </p:cNvPr>
          <p:cNvSpPr>
            <a:spLocks noGrp="1"/>
          </p:cNvSpPr>
          <p:nvPr>
            <p:ph type="title"/>
          </p:nvPr>
        </p:nvSpPr>
        <p:spPr>
          <a:xfrm>
            <a:off x="7540758" y="5700814"/>
            <a:ext cx="4483100" cy="1456267"/>
          </a:xfrm>
        </p:spPr>
        <p:txBody>
          <a:bodyPr>
            <a:normAutofit/>
          </a:bodyPr>
          <a:lstStyle/>
          <a:p>
            <a:r>
              <a:rPr lang="en-US" sz="2800">
                <a:latin typeface="Bookman Old Style"/>
                <a:ea typeface="Calibri Light"/>
                <a:cs typeface="Calibri Light"/>
              </a:rPr>
              <a:t>Product Backlog T  </a:t>
            </a:r>
          </a:p>
        </p:txBody>
      </p:sp>
      <p:pic>
        <p:nvPicPr>
          <p:cNvPr id="6" name="Content Placeholder 5" descr="A white rectangular box with black text&#10;&#10;AI-generated content may be incorrect.">
            <a:extLst>
              <a:ext uri="{FF2B5EF4-FFF2-40B4-BE49-F238E27FC236}">
                <a16:creationId xmlns:a16="http://schemas.microsoft.com/office/drawing/2014/main" id="{104C02BF-B0B2-E6CB-26DB-E1F08FD2A105}"/>
              </a:ext>
            </a:extLst>
          </p:cNvPr>
          <p:cNvPicPr>
            <a:picLocks noGrp="1" noChangeAspect="1"/>
          </p:cNvPicPr>
          <p:nvPr>
            <p:ph idx="1"/>
          </p:nvPr>
        </p:nvPicPr>
        <p:blipFill>
          <a:blip r:embed="rId2"/>
          <a:stretch>
            <a:fillRect/>
          </a:stretch>
        </p:blipFill>
        <p:spPr>
          <a:xfrm>
            <a:off x="169522" y="386228"/>
            <a:ext cx="11784365" cy="43703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descr="A screenshot of a computer screen&#10;&#10;AI-generated content may be incorrect.">
            <a:extLst>
              <a:ext uri="{FF2B5EF4-FFF2-40B4-BE49-F238E27FC236}">
                <a16:creationId xmlns:a16="http://schemas.microsoft.com/office/drawing/2014/main" id="{1D5CBFA1-CF12-30F8-D1A9-9447EA1A8517}"/>
              </a:ext>
            </a:extLst>
          </p:cNvPr>
          <p:cNvPicPr>
            <a:picLocks noChangeAspect="1"/>
          </p:cNvPicPr>
          <p:nvPr/>
        </p:nvPicPr>
        <p:blipFill>
          <a:blip r:embed="rId3"/>
          <a:stretch>
            <a:fillRect/>
          </a:stretch>
        </p:blipFill>
        <p:spPr>
          <a:xfrm>
            <a:off x="166058" y="4757647"/>
            <a:ext cx="11795185" cy="1188648"/>
          </a:xfrm>
          <a:prstGeom prst="rect">
            <a:avLst/>
          </a:prstGeom>
        </p:spPr>
      </p:pic>
    </p:spTree>
    <p:extLst>
      <p:ext uri="{BB962C8B-B14F-4D97-AF65-F5344CB8AC3E}">
        <p14:creationId xmlns:p14="http://schemas.microsoft.com/office/powerpoint/2010/main" val="366420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4BDF-C8D3-05FE-C721-CF5C498B9293}"/>
              </a:ext>
            </a:extLst>
          </p:cNvPr>
          <p:cNvSpPr>
            <a:spLocks noGrp="1"/>
          </p:cNvSpPr>
          <p:nvPr>
            <p:ph type="title"/>
          </p:nvPr>
        </p:nvSpPr>
        <p:spPr/>
        <p:txBody>
          <a:bodyPr>
            <a:normAutofit/>
          </a:bodyPr>
          <a:lstStyle/>
          <a:p>
            <a:r>
              <a:rPr lang="en-US" sz="2800">
                <a:latin typeface="Bookman Old Style"/>
                <a:ea typeface="Calibri Light"/>
                <a:cs typeface="Calibri Light"/>
              </a:rPr>
              <a:t>Sprint 3 User Stories and Rollover From Sprint 2 stories S</a:t>
            </a:r>
            <a:endParaRPr lang="en-US">
              <a:latin typeface="Bookman Old Style"/>
            </a:endParaRPr>
          </a:p>
        </p:txBody>
      </p:sp>
      <p:pic>
        <p:nvPicPr>
          <p:cNvPr id="5" name="Picture 4" descr="A white rectangular box with black text&#10;&#10;AI-generated content may be incorrect.">
            <a:extLst>
              <a:ext uri="{FF2B5EF4-FFF2-40B4-BE49-F238E27FC236}">
                <a16:creationId xmlns:a16="http://schemas.microsoft.com/office/drawing/2014/main" id="{48F86D17-BA94-50A9-9FF9-0D696FC157A2}"/>
              </a:ext>
            </a:extLst>
          </p:cNvPr>
          <p:cNvPicPr>
            <a:picLocks noChangeAspect="1"/>
          </p:cNvPicPr>
          <p:nvPr/>
        </p:nvPicPr>
        <p:blipFill>
          <a:blip r:embed="rId2"/>
          <a:stretch>
            <a:fillRect/>
          </a:stretch>
        </p:blipFill>
        <p:spPr>
          <a:xfrm>
            <a:off x="431321" y="2461433"/>
            <a:ext cx="11034623" cy="3940774"/>
          </a:xfrm>
          <a:prstGeom prst="rect">
            <a:avLst/>
          </a:prstGeom>
        </p:spPr>
      </p:pic>
    </p:spTree>
    <p:extLst>
      <p:ext uri="{BB962C8B-B14F-4D97-AF65-F5344CB8AC3E}">
        <p14:creationId xmlns:p14="http://schemas.microsoft.com/office/powerpoint/2010/main" val="346586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79F-2E1D-26A1-7C86-05F2483E4D33}"/>
              </a:ext>
            </a:extLst>
          </p:cNvPr>
          <p:cNvSpPr>
            <a:spLocks noGrp="1"/>
          </p:cNvSpPr>
          <p:nvPr>
            <p:ph type="title"/>
          </p:nvPr>
        </p:nvSpPr>
        <p:spPr/>
        <p:txBody>
          <a:bodyPr/>
          <a:lstStyle/>
          <a:p>
            <a:r>
              <a:rPr lang="en-US">
                <a:latin typeface="Bookman Old Style"/>
                <a:ea typeface="Calibri Light"/>
                <a:cs typeface="Calibri Light"/>
              </a:rPr>
              <a:t>Team Members T</a:t>
            </a:r>
            <a:endParaRPr lang="en-US"/>
          </a:p>
        </p:txBody>
      </p:sp>
      <p:pic>
        <p:nvPicPr>
          <p:cNvPr id="6" name="Picture 5" descr="A person with long hair smiling&#10;&#10;AI-generated content may be incorrect.">
            <a:extLst>
              <a:ext uri="{FF2B5EF4-FFF2-40B4-BE49-F238E27FC236}">
                <a16:creationId xmlns:a16="http://schemas.microsoft.com/office/drawing/2014/main" id="{314DB29B-D555-860A-4A56-60683D093ACF}"/>
              </a:ext>
            </a:extLst>
          </p:cNvPr>
          <p:cNvPicPr>
            <a:picLocks noChangeAspect="1"/>
          </p:cNvPicPr>
          <p:nvPr/>
        </p:nvPicPr>
        <p:blipFill>
          <a:blip r:embed="rId2"/>
          <a:stretch>
            <a:fillRect/>
          </a:stretch>
        </p:blipFill>
        <p:spPr>
          <a:xfrm>
            <a:off x="173976" y="2181934"/>
            <a:ext cx="2208772" cy="2211391"/>
          </a:xfrm>
          <a:prstGeom prst="rect">
            <a:avLst/>
          </a:prstGeom>
        </p:spPr>
      </p:pic>
      <p:pic>
        <p:nvPicPr>
          <p:cNvPr id="9" name="Content Placeholder 8" descr="A person with a beard smiling&#10;&#10;AI-generated content may be incorrect.">
            <a:extLst>
              <a:ext uri="{FF2B5EF4-FFF2-40B4-BE49-F238E27FC236}">
                <a16:creationId xmlns:a16="http://schemas.microsoft.com/office/drawing/2014/main" id="{E83E7C6F-461A-8CC2-20CE-A2B3C5DF76A6}"/>
              </a:ext>
            </a:extLst>
          </p:cNvPr>
          <p:cNvPicPr>
            <a:picLocks noGrp="1" noChangeAspect="1"/>
          </p:cNvPicPr>
          <p:nvPr>
            <p:ph idx="1"/>
          </p:nvPr>
        </p:nvPicPr>
        <p:blipFill>
          <a:blip r:embed="rId3"/>
          <a:stretch>
            <a:fillRect/>
          </a:stretch>
        </p:blipFill>
        <p:spPr>
          <a:xfrm>
            <a:off x="2734824" y="1802507"/>
            <a:ext cx="1917377" cy="2979167"/>
          </a:xfrm>
        </p:spPr>
      </p:pic>
      <p:pic>
        <p:nvPicPr>
          <p:cNvPr id="3" name="Picture 2" descr="A person smiling at camera&#10;&#10;AI-generated content may be incorrect.">
            <a:extLst>
              <a:ext uri="{FF2B5EF4-FFF2-40B4-BE49-F238E27FC236}">
                <a16:creationId xmlns:a16="http://schemas.microsoft.com/office/drawing/2014/main" id="{800C401F-EBA3-8D0D-62E8-01267258459C}"/>
              </a:ext>
            </a:extLst>
          </p:cNvPr>
          <p:cNvPicPr>
            <a:picLocks noChangeAspect="1"/>
          </p:cNvPicPr>
          <p:nvPr/>
        </p:nvPicPr>
        <p:blipFill>
          <a:blip r:embed="rId4"/>
          <a:stretch>
            <a:fillRect/>
          </a:stretch>
        </p:blipFill>
        <p:spPr>
          <a:xfrm>
            <a:off x="4946800" y="2229752"/>
            <a:ext cx="2290671" cy="2218209"/>
          </a:xfrm>
          <a:prstGeom prst="rect">
            <a:avLst/>
          </a:prstGeom>
        </p:spPr>
      </p:pic>
      <p:sp>
        <p:nvSpPr>
          <p:cNvPr id="10" name="TextBox 9">
            <a:extLst>
              <a:ext uri="{FF2B5EF4-FFF2-40B4-BE49-F238E27FC236}">
                <a16:creationId xmlns:a16="http://schemas.microsoft.com/office/drawing/2014/main" id="{1E5A0BD7-C088-730C-2C5E-0C36F576C274}"/>
              </a:ext>
            </a:extLst>
          </p:cNvPr>
          <p:cNvSpPr txBox="1"/>
          <p:nvPr/>
        </p:nvSpPr>
        <p:spPr>
          <a:xfrm>
            <a:off x="174984" y="4999833"/>
            <a:ext cx="2207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man Old Style"/>
                <a:ea typeface="Calibri"/>
                <a:cs typeface="Calibri"/>
              </a:rPr>
              <a:t>Sabrina </a:t>
            </a:r>
            <a:r>
              <a:rPr lang="en-US" err="1">
                <a:latin typeface="Bookman Old Style"/>
                <a:ea typeface="Calibri"/>
                <a:cs typeface="Calibri"/>
              </a:rPr>
              <a:t>Scaccio</a:t>
            </a:r>
            <a:r>
              <a:rPr lang="en-US">
                <a:latin typeface="Bookman Old Style"/>
                <a:ea typeface="Calibri"/>
                <a:cs typeface="Calibri"/>
              </a:rPr>
              <a:t>: Scrum Master / Developer</a:t>
            </a:r>
          </a:p>
        </p:txBody>
      </p:sp>
      <p:sp>
        <p:nvSpPr>
          <p:cNvPr id="12" name="TextBox 11">
            <a:extLst>
              <a:ext uri="{FF2B5EF4-FFF2-40B4-BE49-F238E27FC236}">
                <a16:creationId xmlns:a16="http://schemas.microsoft.com/office/drawing/2014/main" id="{B07C7EE7-DA67-9A37-0984-FC749C247AEC}"/>
              </a:ext>
            </a:extLst>
          </p:cNvPr>
          <p:cNvSpPr txBox="1"/>
          <p:nvPr/>
        </p:nvSpPr>
        <p:spPr>
          <a:xfrm>
            <a:off x="5244352" y="4999067"/>
            <a:ext cx="2532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man Old Style"/>
                <a:ea typeface="Calibri"/>
                <a:cs typeface="Calibri"/>
              </a:rPr>
              <a:t>Justin Rivera: </a:t>
            </a:r>
          </a:p>
          <a:p>
            <a:r>
              <a:rPr lang="en-US">
                <a:latin typeface="Bookman Old Style"/>
                <a:ea typeface="Calibri"/>
                <a:cs typeface="Calibri"/>
              </a:rPr>
              <a:t>Front End Developer</a:t>
            </a:r>
          </a:p>
        </p:txBody>
      </p:sp>
      <p:sp>
        <p:nvSpPr>
          <p:cNvPr id="13" name="TextBox 12">
            <a:extLst>
              <a:ext uri="{FF2B5EF4-FFF2-40B4-BE49-F238E27FC236}">
                <a16:creationId xmlns:a16="http://schemas.microsoft.com/office/drawing/2014/main" id="{B084C114-0B0F-59A9-EF3B-E2FAE7365C02}"/>
              </a:ext>
            </a:extLst>
          </p:cNvPr>
          <p:cNvSpPr txBox="1"/>
          <p:nvPr/>
        </p:nvSpPr>
        <p:spPr>
          <a:xfrm>
            <a:off x="2731360" y="4995238"/>
            <a:ext cx="21515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man Old Style"/>
                <a:ea typeface="Calibri"/>
                <a:cs typeface="Calibri"/>
              </a:rPr>
              <a:t>Thomas D'Anna: Front End Developer</a:t>
            </a:r>
            <a:endParaRPr lang="en-US">
              <a:latin typeface="Bookman Old Style"/>
            </a:endParaRPr>
          </a:p>
        </p:txBody>
      </p:sp>
      <p:pic>
        <p:nvPicPr>
          <p:cNvPr id="4" name="Picture 3" descr="A person taking a selfie in front of a city&#10;&#10;AI-generated content may be incorrect.">
            <a:extLst>
              <a:ext uri="{FF2B5EF4-FFF2-40B4-BE49-F238E27FC236}">
                <a16:creationId xmlns:a16="http://schemas.microsoft.com/office/drawing/2014/main" id="{3185B752-D015-D3B1-66A1-51C61594525C}"/>
              </a:ext>
            </a:extLst>
          </p:cNvPr>
          <p:cNvPicPr>
            <a:picLocks noChangeAspect="1"/>
          </p:cNvPicPr>
          <p:nvPr/>
        </p:nvPicPr>
        <p:blipFill>
          <a:blip r:embed="rId5"/>
          <a:stretch>
            <a:fillRect/>
          </a:stretch>
        </p:blipFill>
        <p:spPr>
          <a:xfrm>
            <a:off x="7552919" y="1799705"/>
            <a:ext cx="2159607" cy="2789264"/>
          </a:xfrm>
          <a:prstGeom prst="rect">
            <a:avLst/>
          </a:prstGeom>
        </p:spPr>
      </p:pic>
      <p:sp>
        <p:nvSpPr>
          <p:cNvPr id="5" name="TextBox 4">
            <a:extLst>
              <a:ext uri="{FF2B5EF4-FFF2-40B4-BE49-F238E27FC236}">
                <a16:creationId xmlns:a16="http://schemas.microsoft.com/office/drawing/2014/main" id="{1DDD6923-5E94-F8E0-7618-080870AB7E32}"/>
              </a:ext>
            </a:extLst>
          </p:cNvPr>
          <p:cNvSpPr txBox="1"/>
          <p:nvPr/>
        </p:nvSpPr>
        <p:spPr>
          <a:xfrm>
            <a:off x="7563525" y="4998767"/>
            <a:ext cx="21503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ookman Old Style"/>
                <a:ea typeface="Calibri"/>
                <a:cs typeface="Calibri"/>
              </a:rPr>
              <a:t>Victor Zapata III</a:t>
            </a:r>
            <a:r>
              <a:rPr lang="en-US">
                <a:latin typeface="Bookman Old Style"/>
                <a:ea typeface="Calibri"/>
                <a:cs typeface="Calibri"/>
              </a:rPr>
              <a:t>:</a:t>
            </a:r>
          </a:p>
          <a:p>
            <a:r>
              <a:rPr lang="en-US">
                <a:latin typeface="Bookman Old Style"/>
                <a:ea typeface="Calibri"/>
                <a:cs typeface="Calibri"/>
              </a:rPr>
              <a:t>Back End Developer</a:t>
            </a:r>
          </a:p>
        </p:txBody>
      </p:sp>
      <p:pic>
        <p:nvPicPr>
          <p:cNvPr id="7" name="Picture 6" descr="A person taking a selfie&#10;&#10;AI-generated content may be incorrect.">
            <a:extLst>
              <a:ext uri="{FF2B5EF4-FFF2-40B4-BE49-F238E27FC236}">
                <a16:creationId xmlns:a16="http://schemas.microsoft.com/office/drawing/2014/main" id="{35D5F6C9-3C05-8DF4-A255-B5C7DBD656CB}"/>
              </a:ext>
            </a:extLst>
          </p:cNvPr>
          <p:cNvPicPr>
            <a:picLocks noChangeAspect="1"/>
          </p:cNvPicPr>
          <p:nvPr/>
        </p:nvPicPr>
        <p:blipFill>
          <a:blip r:embed="rId6"/>
          <a:stretch>
            <a:fillRect/>
          </a:stretch>
        </p:blipFill>
        <p:spPr>
          <a:xfrm>
            <a:off x="10087707" y="1932354"/>
            <a:ext cx="1854200" cy="2524369"/>
          </a:xfrm>
          <a:prstGeom prst="rect">
            <a:avLst/>
          </a:prstGeom>
        </p:spPr>
      </p:pic>
      <p:sp>
        <p:nvSpPr>
          <p:cNvPr id="8" name="TextBox 7">
            <a:extLst>
              <a:ext uri="{FF2B5EF4-FFF2-40B4-BE49-F238E27FC236}">
                <a16:creationId xmlns:a16="http://schemas.microsoft.com/office/drawing/2014/main" id="{B4B0BD39-58FA-9758-0E4F-905F9CD2027B}"/>
              </a:ext>
            </a:extLst>
          </p:cNvPr>
          <p:cNvSpPr txBox="1"/>
          <p:nvPr/>
        </p:nvSpPr>
        <p:spPr>
          <a:xfrm>
            <a:off x="9714685" y="5000218"/>
            <a:ext cx="21570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ookman Old Style"/>
                <a:ea typeface="Calibri"/>
                <a:cs typeface="Calibri"/>
              </a:rPr>
              <a:t>Michael Silva:</a:t>
            </a:r>
          </a:p>
          <a:p>
            <a:r>
              <a:rPr lang="en-US">
                <a:latin typeface="Bookman Old Style"/>
                <a:ea typeface="Calibri"/>
                <a:cs typeface="Calibri"/>
              </a:rPr>
              <a:t>Back End Developer</a:t>
            </a:r>
          </a:p>
        </p:txBody>
      </p:sp>
    </p:spTree>
    <p:extLst>
      <p:ext uri="{BB962C8B-B14F-4D97-AF65-F5344CB8AC3E}">
        <p14:creationId xmlns:p14="http://schemas.microsoft.com/office/powerpoint/2010/main" val="1573763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B687-C504-A8C3-C52B-30FB5CF97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8974E-AC99-2DC2-3870-BF9A7B4F294C}"/>
              </a:ext>
            </a:extLst>
          </p:cNvPr>
          <p:cNvSpPr>
            <a:spLocks noGrp="1"/>
          </p:cNvSpPr>
          <p:nvPr>
            <p:ph type="title"/>
          </p:nvPr>
        </p:nvSpPr>
        <p:spPr/>
        <p:txBody>
          <a:bodyPr>
            <a:normAutofit/>
          </a:bodyPr>
          <a:lstStyle/>
          <a:p>
            <a:r>
              <a:rPr lang="en-US" sz="2800">
                <a:latin typeface="Bookman Old Style"/>
                <a:ea typeface="Calibri Light"/>
                <a:cs typeface="Calibri Light"/>
              </a:rPr>
              <a:t>Sprint 3 User Stories and Rollover From Sprint 2 stories S</a:t>
            </a:r>
            <a:endParaRPr lang="en-US">
              <a:latin typeface="Bookman Old Style"/>
            </a:endParaRPr>
          </a:p>
        </p:txBody>
      </p:sp>
      <p:pic>
        <p:nvPicPr>
          <p:cNvPr id="5" name="Picture 4" descr="A screenshot of a white and black page&#10;&#10;AI-generated content may be incorrect.">
            <a:extLst>
              <a:ext uri="{FF2B5EF4-FFF2-40B4-BE49-F238E27FC236}">
                <a16:creationId xmlns:a16="http://schemas.microsoft.com/office/drawing/2014/main" id="{61A40052-0370-8EC6-D1E1-A479374D7F34}"/>
              </a:ext>
            </a:extLst>
          </p:cNvPr>
          <p:cNvPicPr>
            <a:picLocks noChangeAspect="1"/>
          </p:cNvPicPr>
          <p:nvPr/>
        </p:nvPicPr>
        <p:blipFill>
          <a:blip r:embed="rId2"/>
          <a:stretch>
            <a:fillRect/>
          </a:stretch>
        </p:blipFill>
        <p:spPr>
          <a:xfrm>
            <a:off x="431321" y="1861751"/>
            <a:ext cx="11034623" cy="3414431"/>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BC764F30-FE25-8C93-81E5-F812FFCAE198}"/>
              </a:ext>
            </a:extLst>
          </p:cNvPr>
          <p:cNvPicPr>
            <a:picLocks noChangeAspect="1"/>
          </p:cNvPicPr>
          <p:nvPr/>
        </p:nvPicPr>
        <p:blipFill>
          <a:blip r:embed="rId3"/>
          <a:stretch>
            <a:fillRect/>
          </a:stretch>
        </p:blipFill>
        <p:spPr>
          <a:xfrm>
            <a:off x="432040" y="5167402"/>
            <a:ext cx="11033186" cy="1123950"/>
          </a:xfrm>
          <a:prstGeom prst="rect">
            <a:avLst/>
          </a:prstGeom>
        </p:spPr>
      </p:pic>
    </p:spTree>
    <p:extLst>
      <p:ext uri="{BB962C8B-B14F-4D97-AF65-F5344CB8AC3E}">
        <p14:creationId xmlns:p14="http://schemas.microsoft.com/office/powerpoint/2010/main" val="880234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6C17-A481-F326-5169-52B4205F39B7}"/>
              </a:ext>
            </a:extLst>
          </p:cNvPr>
          <p:cNvSpPr>
            <a:spLocks noGrp="1"/>
          </p:cNvSpPr>
          <p:nvPr>
            <p:ph type="title"/>
          </p:nvPr>
        </p:nvSpPr>
        <p:spPr/>
        <p:txBody>
          <a:bodyPr/>
          <a:lstStyle/>
          <a:p>
            <a:r>
              <a:rPr lang="en-US">
                <a:latin typeface="Bookman Old Style"/>
                <a:ea typeface="Calibri Light"/>
                <a:cs typeface="Calibri Light"/>
              </a:rPr>
              <a:t>Sprint 1 Summary T</a:t>
            </a:r>
          </a:p>
        </p:txBody>
      </p:sp>
      <p:pic>
        <p:nvPicPr>
          <p:cNvPr id="4" name="Picture 3" descr="A white and black text on a white background&#10;&#10;AI-generated content may be incorrect.">
            <a:extLst>
              <a:ext uri="{FF2B5EF4-FFF2-40B4-BE49-F238E27FC236}">
                <a16:creationId xmlns:a16="http://schemas.microsoft.com/office/drawing/2014/main" id="{3AF51ED0-62D8-6838-4E86-119C3BDE3F3B}"/>
              </a:ext>
            </a:extLst>
          </p:cNvPr>
          <p:cNvPicPr>
            <a:picLocks noChangeAspect="1"/>
          </p:cNvPicPr>
          <p:nvPr/>
        </p:nvPicPr>
        <p:blipFill>
          <a:blip r:embed="rId2"/>
          <a:stretch>
            <a:fillRect/>
          </a:stretch>
        </p:blipFill>
        <p:spPr>
          <a:xfrm>
            <a:off x="682925" y="1935451"/>
            <a:ext cx="10394831" cy="4618927"/>
          </a:xfrm>
          <a:prstGeom prst="rect">
            <a:avLst/>
          </a:prstGeom>
        </p:spPr>
      </p:pic>
    </p:spTree>
    <p:extLst>
      <p:ext uri="{BB962C8B-B14F-4D97-AF65-F5344CB8AC3E}">
        <p14:creationId xmlns:p14="http://schemas.microsoft.com/office/powerpoint/2010/main" val="4134713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DD8B3-AC9A-5E28-42F4-7A5943D96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A947D-B978-B37A-CCE0-D2D0699DF440}"/>
              </a:ext>
            </a:extLst>
          </p:cNvPr>
          <p:cNvSpPr>
            <a:spLocks noGrp="1"/>
          </p:cNvSpPr>
          <p:nvPr>
            <p:ph type="title"/>
          </p:nvPr>
        </p:nvSpPr>
        <p:spPr/>
        <p:txBody>
          <a:bodyPr/>
          <a:lstStyle/>
          <a:p>
            <a:r>
              <a:rPr lang="en-US">
                <a:latin typeface="Bookman Old Style"/>
                <a:ea typeface="Calibri Light"/>
                <a:cs typeface="Calibri Light"/>
              </a:rPr>
              <a:t>Sprint 1 Burn down Chart T</a:t>
            </a:r>
          </a:p>
        </p:txBody>
      </p:sp>
      <p:pic>
        <p:nvPicPr>
          <p:cNvPr id="3" name="Picture 2" descr="A graph with a line going up&#10;&#10;AI-generated content may be incorrect.">
            <a:extLst>
              <a:ext uri="{FF2B5EF4-FFF2-40B4-BE49-F238E27FC236}">
                <a16:creationId xmlns:a16="http://schemas.microsoft.com/office/drawing/2014/main" id="{ACCCE67B-E9FF-3CD1-B904-9A78A6336EE8}"/>
              </a:ext>
            </a:extLst>
          </p:cNvPr>
          <p:cNvPicPr>
            <a:picLocks noChangeAspect="1"/>
          </p:cNvPicPr>
          <p:nvPr/>
        </p:nvPicPr>
        <p:blipFill>
          <a:blip r:embed="rId2"/>
          <a:stretch>
            <a:fillRect/>
          </a:stretch>
        </p:blipFill>
        <p:spPr>
          <a:xfrm>
            <a:off x="215738" y="1565187"/>
            <a:ext cx="8485985" cy="5138354"/>
          </a:xfrm>
          <a:prstGeom prst="rect">
            <a:avLst/>
          </a:prstGeom>
        </p:spPr>
      </p:pic>
    </p:spTree>
    <p:extLst>
      <p:ext uri="{BB962C8B-B14F-4D97-AF65-F5344CB8AC3E}">
        <p14:creationId xmlns:p14="http://schemas.microsoft.com/office/powerpoint/2010/main" val="1937293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F20BA-A980-9CC7-4B4A-F2106FE30F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4EF5A9-7962-9F04-8832-FF3964687168}"/>
              </a:ext>
            </a:extLst>
          </p:cNvPr>
          <p:cNvSpPr>
            <a:spLocks noGrp="1"/>
          </p:cNvSpPr>
          <p:nvPr>
            <p:ph type="title"/>
          </p:nvPr>
        </p:nvSpPr>
        <p:spPr>
          <a:xfrm>
            <a:off x="1030858" y="264543"/>
            <a:ext cx="10131425" cy="1456267"/>
          </a:xfrm>
        </p:spPr>
        <p:txBody>
          <a:bodyPr/>
          <a:lstStyle/>
          <a:p>
            <a:r>
              <a:rPr lang="en-US">
                <a:latin typeface="Bookman Old Style"/>
                <a:ea typeface="Calibri Light"/>
                <a:cs typeface="Calibri Light"/>
              </a:rPr>
              <a:t>Sprint 2 Summary J</a:t>
            </a:r>
          </a:p>
        </p:txBody>
      </p:sp>
      <p:pic>
        <p:nvPicPr>
          <p:cNvPr id="4" name="Picture 3" descr="A white and black text on a white background&#10;&#10;AI-generated content may be incorrect.">
            <a:extLst>
              <a:ext uri="{FF2B5EF4-FFF2-40B4-BE49-F238E27FC236}">
                <a16:creationId xmlns:a16="http://schemas.microsoft.com/office/drawing/2014/main" id="{EB169BBF-3DF6-571E-F834-70CC1A34997B}"/>
              </a:ext>
            </a:extLst>
          </p:cNvPr>
          <p:cNvPicPr>
            <a:picLocks noChangeAspect="1"/>
          </p:cNvPicPr>
          <p:nvPr/>
        </p:nvPicPr>
        <p:blipFill>
          <a:blip r:embed="rId2"/>
          <a:stretch>
            <a:fillRect/>
          </a:stretch>
        </p:blipFill>
        <p:spPr>
          <a:xfrm>
            <a:off x="107830" y="1617948"/>
            <a:ext cx="11875697" cy="5110160"/>
          </a:xfrm>
          <a:prstGeom prst="rect">
            <a:avLst/>
          </a:prstGeom>
        </p:spPr>
      </p:pic>
    </p:spTree>
    <p:extLst>
      <p:ext uri="{BB962C8B-B14F-4D97-AF65-F5344CB8AC3E}">
        <p14:creationId xmlns:p14="http://schemas.microsoft.com/office/powerpoint/2010/main" val="10581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C1AE4-3F81-2299-5B40-F83AAE7C2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C93C0-C855-D0AD-3109-ABBC03997035}"/>
              </a:ext>
            </a:extLst>
          </p:cNvPr>
          <p:cNvSpPr>
            <a:spLocks noGrp="1"/>
          </p:cNvSpPr>
          <p:nvPr>
            <p:ph type="title"/>
          </p:nvPr>
        </p:nvSpPr>
        <p:spPr>
          <a:xfrm>
            <a:off x="1030858" y="264543"/>
            <a:ext cx="10131425" cy="1456267"/>
          </a:xfrm>
        </p:spPr>
        <p:txBody>
          <a:bodyPr/>
          <a:lstStyle/>
          <a:p>
            <a:r>
              <a:rPr lang="en-US">
                <a:latin typeface="Bookman Old Style"/>
                <a:ea typeface="Calibri Light"/>
                <a:cs typeface="Calibri Light"/>
              </a:rPr>
              <a:t>Sprint 2 Burn down chart J</a:t>
            </a:r>
          </a:p>
        </p:txBody>
      </p:sp>
      <p:pic>
        <p:nvPicPr>
          <p:cNvPr id="3" name="Picture 2" descr="A graph of a graph showing the number of days and months&#10;&#10;AI-generated content may be incorrect.">
            <a:extLst>
              <a:ext uri="{FF2B5EF4-FFF2-40B4-BE49-F238E27FC236}">
                <a16:creationId xmlns:a16="http://schemas.microsoft.com/office/drawing/2014/main" id="{9CA2E3E7-FD1D-FED8-8868-A7A9CF58B987}"/>
              </a:ext>
            </a:extLst>
          </p:cNvPr>
          <p:cNvPicPr>
            <a:picLocks noChangeAspect="1"/>
          </p:cNvPicPr>
          <p:nvPr/>
        </p:nvPicPr>
        <p:blipFill>
          <a:blip r:embed="rId2"/>
          <a:stretch>
            <a:fillRect/>
          </a:stretch>
        </p:blipFill>
        <p:spPr>
          <a:xfrm>
            <a:off x="380495" y="1472512"/>
            <a:ext cx="8969957" cy="5385488"/>
          </a:xfrm>
          <a:prstGeom prst="rect">
            <a:avLst/>
          </a:prstGeom>
        </p:spPr>
      </p:pic>
    </p:spTree>
    <p:extLst>
      <p:ext uri="{BB962C8B-B14F-4D97-AF65-F5344CB8AC3E}">
        <p14:creationId xmlns:p14="http://schemas.microsoft.com/office/powerpoint/2010/main" val="2106925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36CD-837E-3CC7-EC32-194BEC91B372}"/>
              </a:ext>
            </a:extLst>
          </p:cNvPr>
          <p:cNvSpPr>
            <a:spLocks noGrp="1"/>
          </p:cNvSpPr>
          <p:nvPr>
            <p:ph type="title"/>
          </p:nvPr>
        </p:nvSpPr>
        <p:spPr>
          <a:xfrm>
            <a:off x="470141" y="-1438"/>
            <a:ext cx="10131425" cy="1456267"/>
          </a:xfrm>
        </p:spPr>
        <p:txBody>
          <a:bodyPr/>
          <a:lstStyle/>
          <a:p>
            <a:r>
              <a:rPr lang="en-US">
                <a:latin typeface="Bookman Old Style"/>
                <a:ea typeface="Calibri Light"/>
                <a:cs typeface="Calibri Light"/>
              </a:rPr>
              <a:t>Sprint 3 Stories completed V</a:t>
            </a:r>
            <a:endParaRPr lang="en-US">
              <a:latin typeface="Bookman Old Style"/>
            </a:endParaRPr>
          </a:p>
        </p:txBody>
      </p:sp>
      <p:pic>
        <p:nvPicPr>
          <p:cNvPr id="5" name="Picture 4" descr="A white rectangular box with black text&#10;&#10;AI-generated content may be incorrect.">
            <a:extLst>
              <a:ext uri="{FF2B5EF4-FFF2-40B4-BE49-F238E27FC236}">
                <a16:creationId xmlns:a16="http://schemas.microsoft.com/office/drawing/2014/main" id="{2C1B608D-4236-4AB6-9968-3E87A5958D33}"/>
              </a:ext>
            </a:extLst>
          </p:cNvPr>
          <p:cNvPicPr>
            <a:picLocks noChangeAspect="1"/>
          </p:cNvPicPr>
          <p:nvPr/>
        </p:nvPicPr>
        <p:blipFill>
          <a:blip r:embed="rId2"/>
          <a:stretch>
            <a:fillRect/>
          </a:stretch>
        </p:blipFill>
        <p:spPr>
          <a:xfrm>
            <a:off x="467264" y="1138716"/>
            <a:ext cx="11034623" cy="3940774"/>
          </a:xfrm>
          <a:prstGeom prst="rect">
            <a:avLst/>
          </a:prstGeom>
        </p:spPr>
      </p:pic>
      <p:pic>
        <p:nvPicPr>
          <p:cNvPr id="6" name="Picture 5">
            <a:extLst>
              <a:ext uri="{FF2B5EF4-FFF2-40B4-BE49-F238E27FC236}">
                <a16:creationId xmlns:a16="http://schemas.microsoft.com/office/drawing/2014/main" id="{77F9C6DA-45FF-10C0-25B1-9E49DE651E7A}"/>
              </a:ext>
            </a:extLst>
          </p:cNvPr>
          <p:cNvPicPr>
            <a:picLocks noChangeAspect="1"/>
          </p:cNvPicPr>
          <p:nvPr/>
        </p:nvPicPr>
        <p:blipFill>
          <a:blip r:embed="rId3"/>
          <a:stretch>
            <a:fillRect/>
          </a:stretch>
        </p:blipFill>
        <p:spPr>
          <a:xfrm>
            <a:off x="481640" y="5086534"/>
            <a:ext cx="11020246" cy="1637929"/>
          </a:xfrm>
          <a:prstGeom prst="rect">
            <a:avLst/>
          </a:prstGeom>
        </p:spPr>
      </p:pic>
    </p:spTree>
    <p:extLst>
      <p:ext uri="{BB962C8B-B14F-4D97-AF65-F5344CB8AC3E}">
        <p14:creationId xmlns:p14="http://schemas.microsoft.com/office/powerpoint/2010/main" val="145015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3707-3978-2A1C-7CE1-0B6EF91CA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10C2E-4364-4236-687A-E2776636C403}"/>
              </a:ext>
            </a:extLst>
          </p:cNvPr>
          <p:cNvSpPr>
            <a:spLocks noGrp="1"/>
          </p:cNvSpPr>
          <p:nvPr>
            <p:ph type="title"/>
          </p:nvPr>
        </p:nvSpPr>
        <p:spPr/>
        <p:txBody>
          <a:bodyPr/>
          <a:lstStyle/>
          <a:p>
            <a:r>
              <a:rPr lang="en-US">
                <a:latin typeface="Bookman Old Style"/>
                <a:ea typeface="Calibri Light"/>
                <a:cs typeface="Calibri Light"/>
              </a:rPr>
              <a:t>Sprint 3 Stories Not Completed V</a:t>
            </a:r>
          </a:p>
        </p:txBody>
      </p:sp>
      <p:pic>
        <p:nvPicPr>
          <p:cNvPr id="4" name="Picture 3" descr="A white background with black text&#10;&#10;AI-generated content may be incorrect.">
            <a:extLst>
              <a:ext uri="{FF2B5EF4-FFF2-40B4-BE49-F238E27FC236}">
                <a16:creationId xmlns:a16="http://schemas.microsoft.com/office/drawing/2014/main" id="{BF6529ED-E683-5878-B54F-1B1B692A7486}"/>
              </a:ext>
            </a:extLst>
          </p:cNvPr>
          <p:cNvPicPr>
            <a:picLocks noChangeAspect="1"/>
          </p:cNvPicPr>
          <p:nvPr/>
        </p:nvPicPr>
        <p:blipFill>
          <a:blip r:embed="rId2"/>
          <a:stretch>
            <a:fillRect/>
          </a:stretch>
        </p:blipFill>
        <p:spPr>
          <a:xfrm>
            <a:off x="237226" y="2062218"/>
            <a:ext cx="11509076" cy="965149"/>
          </a:xfrm>
          <a:prstGeom prst="rect">
            <a:avLst/>
          </a:prstGeom>
        </p:spPr>
      </p:pic>
      <p:pic>
        <p:nvPicPr>
          <p:cNvPr id="5" name="Picture 4" descr="A screenshot of a white box&#10;&#10;AI-generated content may be incorrect.">
            <a:extLst>
              <a:ext uri="{FF2B5EF4-FFF2-40B4-BE49-F238E27FC236}">
                <a16:creationId xmlns:a16="http://schemas.microsoft.com/office/drawing/2014/main" id="{1DB9FC8F-CA1D-FB66-C274-A19665244BA1}"/>
              </a:ext>
            </a:extLst>
          </p:cNvPr>
          <p:cNvPicPr>
            <a:picLocks noChangeAspect="1"/>
          </p:cNvPicPr>
          <p:nvPr/>
        </p:nvPicPr>
        <p:blipFill>
          <a:blip r:embed="rId3"/>
          <a:srcRect l="439" t="4240" b="4947"/>
          <a:stretch/>
        </p:blipFill>
        <p:spPr>
          <a:xfrm>
            <a:off x="237225" y="3027411"/>
            <a:ext cx="11509512" cy="1847327"/>
          </a:xfrm>
          <a:prstGeom prst="rect">
            <a:avLst/>
          </a:prstGeom>
        </p:spPr>
      </p:pic>
    </p:spTree>
    <p:extLst>
      <p:ext uri="{BB962C8B-B14F-4D97-AF65-F5344CB8AC3E}">
        <p14:creationId xmlns:p14="http://schemas.microsoft.com/office/powerpoint/2010/main" val="1236614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D07BB-2E67-D421-175A-1A849CD0D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A7345-7B65-873B-C11E-A43C0859FF13}"/>
              </a:ext>
            </a:extLst>
          </p:cNvPr>
          <p:cNvSpPr>
            <a:spLocks noGrp="1"/>
          </p:cNvSpPr>
          <p:nvPr>
            <p:ph type="title"/>
          </p:nvPr>
        </p:nvSpPr>
        <p:spPr/>
        <p:txBody>
          <a:bodyPr/>
          <a:lstStyle/>
          <a:p>
            <a:r>
              <a:rPr lang="en-US">
                <a:latin typeface="Bookman Old Style"/>
                <a:ea typeface="Calibri Light"/>
                <a:cs typeface="Calibri Light"/>
              </a:rPr>
              <a:t>Sprint 3 Test Cases V</a:t>
            </a:r>
          </a:p>
        </p:txBody>
      </p:sp>
      <p:pic>
        <p:nvPicPr>
          <p:cNvPr id="4" name="Content Placeholder 3" descr="A step description with black text&#10;&#10;AI-generated content may be incorrect.">
            <a:extLst>
              <a:ext uri="{FF2B5EF4-FFF2-40B4-BE49-F238E27FC236}">
                <a16:creationId xmlns:a16="http://schemas.microsoft.com/office/drawing/2014/main" id="{A5FAB6EA-1390-B110-8D90-601978C25104}"/>
              </a:ext>
            </a:extLst>
          </p:cNvPr>
          <p:cNvPicPr>
            <a:picLocks noGrp="1" noChangeAspect="1"/>
          </p:cNvPicPr>
          <p:nvPr>
            <p:ph idx="1"/>
          </p:nvPr>
        </p:nvPicPr>
        <p:blipFill>
          <a:blip r:embed="rId2"/>
          <a:stretch>
            <a:fillRect/>
          </a:stretch>
        </p:blipFill>
        <p:spPr>
          <a:xfrm>
            <a:off x="142758" y="2178857"/>
            <a:ext cx="11899174" cy="3371191"/>
          </a:xfrm>
        </p:spPr>
      </p:pic>
    </p:spTree>
    <p:extLst>
      <p:ext uri="{BB962C8B-B14F-4D97-AF65-F5344CB8AC3E}">
        <p14:creationId xmlns:p14="http://schemas.microsoft.com/office/powerpoint/2010/main" val="2274178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CDB4-9140-951D-E838-EA277F3A50F8}"/>
              </a:ext>
            </a:extLst>
          </p:cNvPr>
          <p:cNvSpPr>
            <a:spLocks noGrp="1"/>
          </p:cNvSpPr>
          <p:nvPr>
            <p:ph type="title"/>
          </p:nvPr>
        </p:nvSpPr>
        <p:spPr>
          <a:xfrm>
            <a:off x="370101" y="-3142"/>
            <a:ext cx="10131425" cy="1456267"/>
          </a:xfrm>
        </p:spPr>
        <p:txBody>
          <a:bodyPr/>
          <a:lstStyle/>
          <a:p>
            <a:r>
              <a:rPr lang="en-US">
                <a:latin typeface="Bookman Old Style"/>
                <a:ea typeface="Calibri Light"/>
                <a:cs typeface="Calibri Light"/>
              </a:rPr>
              <a:t>Sprint 3 Velocity S</a:t>
            </a:r>
            <a:endParaRPr lang="en-US">
              <a:latin typeface="Bookman Old Style"/>
            </a:endParaRPr>
          </a:p>
        </p:txBody>
      </p:sp>
      <p:graphicFrame>
        <p:nvGraphicFramePr>
          <p:cNvPr id="5" name="Content Placeholder 4">
            <a:extLst>
              <a:ext uri="{FF2B5EF4-FFF2-40B4-BE49-F238E27FC236}">
                <a16:creationId xmlns:a16="http://schemas.microsoft.com/office/drawing/2014/main" id="{844F01DB-D789-C50B-A329-47DD349623CE}"/>
              </a:ext>
            </a:extLst>
          </p:cNvPr>
          <p:cNvGraphicFramePr>
            <a:graphicFrameLocks noGrp="1"/>
          </p:cNvGraphicFramePr>
          <p:nvPr>
            <p:ph idx="1"/>
            <p:extLst>
              <p:ext uri="{D42A27DB-BD31-4B8C-83A1-F6EECF244321}">
                <p14:modId xmlns:p14="http://schemas.microsoft.com/office/powerpoint/2010/main" val="726467288"/>
              </p:ext>
            </p:extLst>
          </p:nvPr>
        </p:nvGraphicFramePr>
        <p:xfrm>
          <a:off x="505119" y="1630919"/>
          <a:ext cx="10131425" cy="4106681"/>
        </p:xfrm>
        <a:graphic>
          <a:graphicData uri="http://schemas.openxmlformats.org/drawingml/2006/table">
            <a:tbl>
              <a:tblPr bandRow="1">
                <a:tableStyleId>{5C22544A-7EE6-4342-B048-85BDC9FD1C3A}</a:tableStyleId>
              </a:tblPr>
              <a:tblGrid>
                <a:gridCol w="10131425">
                  <a:extLst>
                    <a:ext uri="{9D8B030D-6E8A-4147-A177-3AD203B41FA5}">
                      <a16:colId xmlns:a16="http://schemas.microsoft.com/office/drawing/2014/main" val="3048958885"/>
                    </a:ext>
                  </a:extLst>
                </a:gridCol>
              </a:tblGrid>
              <a:tr h="4106681">
                <a:tc>
                  <a:txBody>
                    <a:bodyPr/>
                    <a:lstStyle/>
                    <a:p>
                      <a:pPr marL="285750" indent="-285750">
                        <a:buFont typeface="Arial"/>
                        <a:buChar char="•"/>
                      </a:pPr>
                      <a:r>
                        <a:rPr lang="en-US" sz="3600" b="0" i="0" u="none" strike="noStrike" noProof="0">
                          <a:solidFill>
                            <a:schemeClr val="tx1"/>
                          </a:solidFill>
                          <a:effectLst/>
                          <a:latin typeface="Bookman Old Style"/>
                        </a:rPr>
                        <a:t>Total Story Points: 76</a:t>
                      </a:r>
                    </a:p>
                    <a:p>
                      <a:pPr marL="285750" lvl="0" indent="-285750">
                        <a:buFont typeface="Arial"/>
                        <a:buChar char="•"/>
                      </a:pPr>
                      <a:r>
                        <a:rPr lang="en-US" sz="3600" b="0" i="0" u="none" strike="noStrike" noProof="0">
                          <a:solidFill>
                            <a:schemeClr val="tx1"/>
                          </a:solidFill>
                          <a:effectLst/>
                          <a:latin typeface="Bookman Old Style"/>
                        </a:rPr>
                        <a:t>Velocity: 51 Story Points Completed</a:t>
                      </a:r>
                    </a:p>
                    <a:p>
                      <a:pPr marL="0" lvl="0" indent="0">
                        <a:buNone/>
                      </a:pPr>
                      <a:endParaRPr lang="en-US" sz="2000" b="0" i="0" u="none" strike="noStrike" noProof="0">
                        <a:solidFill>
                          <a:schemeClr val="tx1"/>
                        </a:solidFill>
                        <a:effectLst/>
                        <a:latin typeface="Calibri"/>
                      </a:endParaRPr>
                    </a:p>
                    <a:p>
                      <a:pPr marL="0" lvl="0" indent="0">
                        <a:buNone/>
                      </a:pPr>
                      <a:endParaRPr lang="en-US" sz="2000" b="0" i="0" u="none" strike="noStrike" noProof="0">
                        <a:solidFill>
                          <a:schemeClr val="tx1"/>
                        </a:solidFill>
                        <a:effectLst/>
                      </a:endParaRPr>
                    </a:p>
                    <a:p>
                      <a:pPr marL="285750" lvl="0" indent="-285750">
                        <a:buFont typeface="Arial"/>
                        <a:buChar char="•"/>
                      </a:pPr>
                      <a:endParaRPr lang="en-US" sz="1800" b="0" i="0" u="none" strike="noStrike" noProof="0">
                        <a:solidFill>
                          <a:schemeClr val="tx1"/>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956137098"/>
                  </a:ext>
                </a:extLst>
              </a:tr>
            </a:tbl>
          </a:graphicData>
        </a:graphic>
      </p:graphicFrame>
    </p:spTree>
    <p:extLst>
      <p:ext uri="{BB962C8B-B14F-4D97-AF65-F5344CB8AC3E}">
        <p14:creationId xmlns:p14="http://schemas.microsoft.com/office/powerpoint/2010/main" val="109701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5A917115-9292-B99A-0374-BEFA2C845D7F}"/>
              </a:ext>
            </a:extLst>
          </p:cNvPr>
          <p:cNvSpPr>
            <a:spLocks noGrp="1"/>
          </p:cNvSpPr>
          <p:nvPr>
            <p:ph type="title"/>
          </p:nvPr>
        </p:nvSpPr>
        <p:spPr>
          <a:xfrm>
            <a:off x="314" y="252691"/>
            <a:ext cx="6368615" cy="1252192"/>
          </a:xfrm>
        </p:spPr>
        <p:txBody>
          <a:bodyPr vert="horz" lIns="91440" tIns="45720" rIns="91440" bIns="45720" rtlCol="0" anchor="b">
            <a:normAutofit fontScale="90000"/>
          </a:bodyPr>
          <a:lstStyle/>
          <a:p>
            <a:r>
              <a:rPr lang="en-US">
                <a:solidFill>
                  <a:srgbClr val="FFFFFF"/>
                </a:solidFill>
                <a:latin typeface="Bookman Old Style"/>
                <a:ea typeface="Calibri Light"/>
                <a:cs typeface="Calibri Light"/>
              </a:rPr>
              <a:t>Metrics Committed/Completed Ratio S</a:t>
            </a:r>
            <a:endParaRPr lang="en-US">
              <a:latin typeface="Bookman Old Style"/>
            </a:endParaRPr>
          </a:p>
        </p:txBody>
      </p:sp>
      <p:sp useBgFill="1">
        <p:nvSpPr>
          <p:cNvPr id="101"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2F315C9-91E7-1ACD-2A79-F9175A2C277D}"/>
              </a:ext>
            </a:extLst>
          </p:cNvPr>
          <p:cNvSpPr txBox="1"/>
          <p:nvPr/>
        </p:nvSpPr>
        <p:spPr>
          <a:xfrm>
            <a:off x="647" y="2953412"/>
            <a:ext cx="51694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Bookman Old Style"/>
                <a:ea typeface="Calibri"/>
                <a:cs typeface="Calibri"/>
              </a:rPr>
              <a:t>51 Story points completed of out 76 story points committed = 67% Completed</a:t>
            </a:r>
          </a:p>
        </p:txBody>
      </p:sp>
      <p:graphicFrame>
        <p:nvGraphicFramePr>
          <p:cNvPr id="3" name="Chart 2">
            <a:extLst>
              <a:ext uri="{FF2B5EF4-FFF2-40B4-BE49-F238E27FC236}">
                <a16:creationId xmlns:a16="http://schemas.microsoft.com/office/drawing/2014/main" id="{747CA4ED-8314-C22F-4618-921CF3F5B65F}"/>
              </a:ext>
            </a:extLst>
          </p:cNvPr>
          <p:cNvGraphicFramePr/>
          <p:nvPr>
            <p:extLst>
              <p:ext uri="{D42A27DB-BD31-4B8C-83A1-F6EECF244321}">
                <p14:modId xmlns:p14="http://schemas.microsoft.com/office/powerpoint/2010/main" val="2657745961"/>
              </p:ext>
            </p:extLst>
          </p:nvPr>
        </p:nvGraphicFramePr>
        <p:xfrm>
          <a:off x="6364941" y="2212974"/>
          <a:ext cx="5535706" cy="34405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785601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9E3F-0372-CD0C-F39A-6B850588F1B4}"/>
              </a:ext>
            </a:extLst>
          </p:cNvPr>
          <p:cNvSpPr>
            <a:spLocks noGrp="1"/>
          </p:cNvSpPr>
          <p:nvPr>
            <p:ph type="title"/>
          </p:nvPr>
        </p:nvSpPr>
        <p:spPr>
          <a:xfrm>
            <a:off x="685801" y="538899"/>
            <a:ext cx="10131425" cy="1456267"/>
          </a:xfrm>
        </p:spPr>
        <p:txBody>
          <a:bodyPr/>
          <a:lstStyle/>
          <a:p>
            <a:r>
              <a:rPr lang="en-US">
                <a:latin typeface="Bookman Old Style"/>
                <a:ea typeface="Calibri Light"/>
                <a:cs typeface="Calibri Light"/>
              </a:rPr>
              <a:t>Improvements J</a:t>
            </a:r>
            <a:endParaRPr lang="en-US">
              <a:latin typeface="Bookman Old Style"/>
            </a:endParaRPr>
          </a:p>
        </p:txBody>
      </p:sp>
      <p:sp>
        <p:nvSpPr>
          <p:cNvPr id="3" name="Content Placeholder 2">
            <a:extLst>
              <a:ext uri="{FF2B5EF4-FFF2-40B4-BE49-F238E27FC236}">
                <a16:creationId xmlns:a16="http://schemas.microsoft.com/office/drawing/2014/main" id="{1D7F25B6-9E90-2E70-6345-F267173676A7}"/>
              </a:ext>
            </a:extLst>
          </p:cNvPr>
          <p:cNvSpPr>
            <a:spLocks noGrp="1"/>
          </p:cNvSpPr>
          <p:nvPr>
            <p:ph idx="1"/>
          </p:nvPr>
        </p:nvSpPr>
        <p:spPr>
          <a:xfrm>
            <a:off x="685801" y="2183922"/>
            <a:ext cx="10131425" cy="3649133"/>
          </a:xfrm>
        </p:spPr>
        <p:txBody>
          <a:bodyPr>
            <a:normAutofit/>
          </a:bodyPr>
          <a:lstStyle/>
          <a:p>
            <a:pPr marL="0" indent="0">
              <a:buNone/>
            </a:pPr>
            <a:endParaRPr lang="en-US" sz="2800">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a:p>
            <a:pPr marL="0" indent="0">
              <a:buClr>
                <a:srgbClr val="FFFFFF"/>
              </a:buClr>
              <a:buNone/>
            </a:pPr>
            <a:endParaRPr lang="en-US">
              <a:ea typeface="Calibri" panose="020F0502020204030204"/>
              <a:cs typeface="Calibri" panose="020F0502020204030204"/>
            </a:endParaRPr>
          </a:p>
        </p:txBody>
      </p:sp>
      <p:sp>
        <p:nvSpPr>
          <p:cNvPr id="4" name="TextBox 3">
            <a:extLst>
              <a:ext uri="{FF2B5EF4-FFF2-40B4-BE49-F238E27FC236}">
                <a16:creationId xmlns:a16="http://schemas.microsoft.com/office/drawing/2014/main" id="{27BC013A-4653-1430-1D27-2CDEAD458BBE}"/>
              </a:ext>
            </a:extLst>
          </p:cNvPr>
          <p:cNvSpPr txBox="1"/>
          <p:nvPr/>
        </p:nvSpPr>
        <p:spPr>
          <a:xfrm>
            <a:off x="750794" y="1815353"/>
            <a:ext cx="100965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Bookman Old Style"/>
                <a:ea typeface="Calibri" panose="020F0502020204030204"/>
                <a:cs typeface="Arial"/>
              </a:rPr>
              <a:t>The user stories were not written in the right format. We still had Given-then-when as user stories. Given-Then-When is a format for writing acceptance criteria not user stories.</a:t>
            </a:r>
            <a:endParaRPr lang="en-US" sz="2400">
              <a:latin typeface="Bookman Old Style"/>
              <a:ea typeface="Calibri" panose="020F0502020204030204"/>
              <a:cs typeface="Calibri" panose="020F0502020204030204"/>
            </a:endParaRPr>
          </a:p>
          <a:p>
            <a:pPr marL="285750" indent="-285750">
              <a:buFont typeface="Arial"/>
              <a:buChar char="•"/>
            </a:pPr>
            <a:r>
              <a:rPr lang="en-US" sz="2400">
                <a:latin typeface="Bookman Old Style"/>
                <a:ea typeface="Calibri" panose="020F0502020204030204"/>
                <a:cs typeface="Arial"/>
              </a:rPr>
              <a:t>Story Points need to be in Fibonacci numbers. We had estimation points that are not in Fibonacci numbers.</a:t>
            </a:r>
          </a:p>
          <a:p>
            <a:pPr marL="285750" indent="-285750">
              <a:buFont typeface="Arial"/>
              <a:buChar char="•"/>
            </a:pPr>
            <a:r>
              <a:rPr lang="en-US" sz="2400">
                <a:latin typeface="Bookman Old Style"/>
                <a:ea typeface="Calibri" panose="020F0502020204030204"/>
                <a:cs typeface="Arial"/>
              </a:rPr>
              <a:t>Missing Recap slides for Sprint 1.</a:t>
            </a:r>
          </a:p>
          <a:p>
            <a:pPr marL="285750" indent="-285750">
              <a:buFont typeface="Arial"/>
              <a:buChar char="•"/>
            </a:pPr>
            <a:r>
              <a:rPr lang="en-US" sz="2400">
                <a:latin typeface="Bookman Old Style"/>
                <a:ea typeface="Calibri" panose="020F0502020204030204"/>
                <a:cs typeface="Arial"/>
              </a:rPr>
              <a:t>When presenting the burndown, we need to tell the story of how the team progressed or fell behind the schedule. </a:t>
            </a:r>
          </a:p>
          <a:p>
            <a:pPr marL="285750" indent="-285750">
              <a:buFont typeface="Arial"/>
              <a:buChar char="•"/>
            </a:pPr>
            <a:r>
              <a:rPr lang="en-US" sz="2400">
                <a:latin typeface="Bookman Old Style"/>
                <a:ea typeface="Calibri" panose="020F0502020204030204"/>
                <a:cs typeface="Arial"/>
              </a:rPr>
              <a:t>API/Code slides - need to present any API and elaborate on the code.</a:t>
            </a:r>
          </a:p>
        </p:txBody>
      </p:sp>
    </p:spTree>
    <p:extLst>
      <p:ext uri="{BB962C8B-B14F-4D97-AF65-F5344CB8AC3E}">
        <p14:creationId xmlns:p14="http://schemas.microsoft.com/office/powerpoint/2010/main" val="254297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20B57-C3D6-2B86-3167-63FD34587625}"/>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9162985C-3434-92B5-8D9D-E0B53DF2F6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27A154DC-C9A7-FF12-6FF3-DEF226CB3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6D43450F-FAAE-C2C3-E2F2-DCE3D097E6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DFBBBE3E-D3E1-265F-80D9-EAA3754AB696}"/>
              </a:ext>
            </a:extLst>
          </p:cNvPr>
          <p:cNvSpPr>
            <a:spLocks noGrp="1"/>
          </p:cNvSpPr>
          <p:nvPr>
            <p:ph type="title"/>
          </p:nvPr>
        </p:nvSpPr>
        <p:spPr>
          <a:xfrm>
            <a:off x="314" y="252691"/>
            <a:ext cx="6368615" cy="1252192"/>
          </a:xfrm>
        </p:spPr>
        <p:txBody>
          <a:bodyPr vert="horz" lIns="91440" tIns="45720" rIns="91440" bIns="45720" rtlCol="0" anchor="b">
            <a:normAutofit fontScale="90000"/>
          </a:bodyPr>
          <a:lstStyle/>
          <a:p>
            <a:r>
              <a:rPr lang="en-US">
                <a:solidFill>
                  <a:srgbClr val="FFFFFF"/>
                </a:solidFill>
                <a:latin typeface="Bookman Old Style"/>
                <a:ea typeface="Calibri Light"/>
                <a:cs typeface="Calibri Light"/>
              </a:rPr>
              <a:t>Historical and Average Committed Ratio M</a:t>
            </a:r>
            <a:endParaRPr lang="en-US">
              <a:latin typeface="Bookman Old Style"/>
              <a:ea typeface="Calibri Light"/>
              <a:cs typeface="Calibri Light"/>
            </a:endParaRPr>
          </a:p>
        </p:txBody>
      </p:sp>
      <p:sp useBgFill="1">
        <p:nvSpPr>
          <p:cNvPr id="101" name="Freeform 5">
            <a:extLst>
              <a:ext uri="{FF2B5EF4-FFF2-40B4-BE49-F238E27FC236}">
                <a16:creationId xmlns:a16="http://schemas.microsoft.com/office/drawing/2014/main" id="{0E6253FE-BAB5-E5EA-91A7-A8A59DD17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4DCD0227-20DC-5877-AA24-462380E0E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81CB26B-4915-A90E-AC7A-CC2EED041B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58F3D897-ECF8-E7AF-F622-3A3C8E5AAD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85717-3030-0F6A-C30F-A3106D0FA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F53F022-066A-A12B-4F5E-0B8EAD37C7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0589DA-5839-905D-EDE2-A8B0F58C05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BA6D25-A062-9009-4ADC-DFBD463807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163DA6-4F4C-C8B4-A176-27147D2038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C3B270-4980-B472-242E-2CF97F7BCC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E7C8E7-CDC0-9B80-C3D9-F44C9F332E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EB8F8F-D9D5-F9E5-201A-91B235998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5333F0-9249-FCCE-A44F-30C32EF7FC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C7F9B3-DA67-DBD0-4653-6491D5DF9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7956C7-F23E-AA5F-91DC-038D96703A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04CBC3-0B87-6BC0-97A5-455FC90453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B98B68-64A5-023D-548D-26FF15F82A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9E2095-6DEF-91F6-0948-8727D9F1B6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87B250-54D3-B964-04A2-64F8C6F7B0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19B5770-872C-7044-9EB6-46233D9D52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0AA911-7920-DE90-A19A-25EA54AA06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3F5A6D-60CE-0DA0-16AE-DFF92DAC1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7AD671-C2BF-8F11-1B85-115317A457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DF0D04-8297-952B-8EBC-F61A5E5CD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0ED0-1762-140F-24A5-97D811ED0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F1F24A-6C35-2BEA-ACB8-742AF797F2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926A6B-3B4E-2819-4403-DA2F8DDE80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B85409-59A2-78DB-A552-897713A58B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4CEFAA-4F8E-B0D5-E1BF-50BE4C4BC9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75B71C-B249-03C2-B1D5-D0B546C9E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854809-15F2-C0B0-9946-7104BFB05D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A8E620-E70C-E6C9-17B8-3FB3E22B64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256DE25-2503-C01B-2E9F-DA2BE4C33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2DD978B-72E3-E4B2-577B-236E67E10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486F62-CA8C-978C-B242-128A046728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01B74D-6790-9EEB-6016-18B8932C4C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308FDB0-A89D-F55E-1B77-48FB9629B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11CD1C8-5A4A-6A66-54AA-44E3B6BD9C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AD66C1-9A33-7D79-2059-7A5AB2508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DD82BE-A663-AD61-D379-0AC70B069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2789AC-EB6B-3C13-41F8-BAC1C4EB5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453E29D-F53A-5573-0484-2052DAEE91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90EACCF-4EC5-AFBF-7A75-B39D5EB08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9BF2720-0491-DB92-9195-6B793EB5B2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3B8615-6485-BBBF-8C19-2DDD6B1A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38F789D-27E6-3DAA-196F-FEA98DFABD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582153-DF6C-F4A3-27AD-AEA3C119F3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A07680-03CC-2B19-43EE-C8C2E99F83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376B36-E0C8-946A-1C2D-ACA23B226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E01BF9F-5F27-2A48-0974-2420A26861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208AAFE-8A55-AED5-442E-6116EC83E3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BB35F43-C27E-748B-441A-C39F4F5E9B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7F4FE90-85C0-567A-9743-F7B405759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E9C530-226B-D900-DA90-25476AC2A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7717297-11C9-0032-C4A1-7AF2FACC07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5DC147-2948-8E3D-9887-450A29DDEF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0993A16-E174-1474-DC87-D4B0C3BE3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072EA5C-B39F-587B-B834-CCA240EBD2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37E2C97-32CB-BB55-095E-8F07D6E7BA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6F87167-6F54-5E6F-BD99-E02D5CAD94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EA67446-EAFC-44D1-F833-AD2BADB37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D75867-85E3-F1CE-806E-A2CDF8CA73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445F06-6F9C-F5EF-51D4-684A4DD1F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620D383-D3CC-7FA0-14E3-1467DB0764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ECDDE1F-A26B-4A85-32E0-C8D8A073B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BF55C1D-39C7-0038-E3EA-AB075C19F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48E1477-A8F9-94DD-B1E0-4003ABDA6C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A8135C0-B142-552C-8355-48A2EB7B4E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24C4276-E8C7-5B7E-BA19-743018DF2A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E2B041B-5619-786F-B667-BBE862A9F8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9F69F53-8017-EDD6-216C-BCFFE73BF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75A293-08A1-8249-F173-A8213D9977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DAFD9BC-461C-C609-68BB-94780A449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02C03AA-7684-CE50-A362-34EE0AA97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9E054D2-A063-14CC-5D8C-CBDA9A7DB3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9A3D680-1E59-E838-9420-8D7E3B8566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75C182-5550-12BB-5A13-7CFB60EF93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5845F1E-52CA-20A6-1ED8-CD6BCDE2AC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8B0ABDE-115B-48BD-C97B-4AF2DDD67A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7D2ED65-361F-A612-2E85-95E65BF864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DB6C8E-C3D1-FF41-9ABB-970595EF76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B862F023-85D2-D08D-1012-7AD22AE88B5C}"/>
              </a:ext>
            </a:extLst>
          </p:cNvPr>
          <p:cNvGraphicFramePr/>
          <p:nvPr>
            <p:extLst>
              <p:ext uri="{D42A27DB-BD31-4B8C-83A1-F6EECF244321}">
                <p14:modId xmlns:p14="http://schemas.microsoft.com/office/powerpoint/2010/main" val="4146500770"/>
              </p:ext>
            </p:extLst>
          </p:nvPr>
        </p:nvGraphicFramePr>
        <p:xfrm>
          <a:off x="6364941" y="2212974"/>
          <a:ext cx="5535706" cy="34405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768003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E509-563A-D16E-1240-2E6CFF64DB5C}"/>
              </a:ext>
            </a:extLst>
          </p:cNvPr>
          <p:cNvSpPr>
            <a:spLocks noGrp="1"/>
          </p:cNvSpPr>
          <p:nvPr>
            <p:ph type="title"/>
          </p:nvPr>
        </p:nvSpPr>
        <p:spPr>
          <a:xfrm>
            <a:off x="416334" y="341330"/>
            <a:ext cx="6800285" cy="1148563"/>
          </a:xfrm>
        </p:spPr>
        <p:txBody>
          <a:bodyPr>
            <a:normAutofit fontScale="90000"/>
          </a:bodyPr>
          <a:lstStyle/>
          <a:p>
            <a:r>
              <a:rPr lang="en-US">
                <a:latin typeface="Bookman Old Style"/>
                <a:ea typeface="Calibri Light"/>
                <a:cs typeface="Calibri Light"/>
              </a:rPr>
              <a:t>Burndown Chart Sprint 3 M</a:t>
            </a:r>
            <a:endParaRPr lang="en-US">
              <a:latin typeface="Bookman Old Style"/>
            </a:endParaRPr>
          </a:p>
        </p:txBody>
      </p:sp>
      <p:pic>
        <p:nvPicPr>
          <p:cNvPr id="3" name="Picture 2" descr="A graph of a graph showing the number of days and days&#10;&#10;AI-generated content may be incorrect.">
            <a:extLst>
              <a:ext uri="{FF2B5EF4-FFF2-40B4-BE49-F238E27FC236}">
                <a16:creationId xmlns:a16="http://schemas.microsoft.com/office/drawing/2014/main" id="{4D35E6A0-9302-6351-DEE5-673BE1E6F135}"/>
              </a:ext>
            </a:extLst>
          </p:cNvPr>
          <p:cNvPicPr>
            <a:picLocks noChangeAspect="1"/>
          </p:cNvPicPr>
          <p:nvPr/>
        </p:nvPicPr>
        <p:blipFill>
          <a:blip r:embed="rId3"/>
          <a:stretch>
            <a:fillRect/>
          </a:stretch>
        </p:blipFill>
        <p:spPr>
          <a:xfrm>
            <a:off x="411386" y="1390134"/>
            <a:ext cx="9083228" cy="5467866"/>
          </a:xfrm>
          <a:prstGeom prst="rect">
            <a:avLst/>
          </a:prstGeom>
        </p:spPr>
      </p:pic>
    </p:spTree>
    <p:extLst>
      <p:ext uri="{BB962C8B-B14F-4D97-AF65-F5344CB8AC3E}">
        <p14:creationId xmlns:p14="http://schemas.microsoft.com/office/powerpoint/2010/main" val="3395151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BE78E-7FAC-7375-5CD6-48990CCA2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28D90-9FDD-BC70-807A-CC905C9E7F98}"/>
              </a:ext>
            </a:extLst>
          </p:cNvPr>
          <p:cNvSpPr>
            <a:spLocks noGrp="1"/>
          </p:cNvSpPr>
          <p:nvPr>
            <p:ph type="title"/>
          </p:nvPr>
        </p:nvSpPr>
        <p:spPr>
          <a:xfrm>
            <a:off x="370101" y="-3142"/>
            <a:ext cx="10131425" cy="1456267"/>
          </a:xfrm>
        </p:spPr>
        <p:txBody>
          <a:bodyPr/>
          <a:lstStyle/>
          <a:p>
            <a:r>
              <a:rPr lang="en-US">
                <a:latin typeface="Bookman Old Style"/>
                <a:ea typeface="Calibri Light"/>
                <a:cs typeface="Calibri Light"/>
              </a:rPr>
              <a:t>Historical Velocity/Average Velocity S</a:t>
            </a:r>
            <a:endParaRPr lang="en-US">
              <a:latin typeface="Bookman Old Style"/>
            </a:endParaRPr>
          </a:p>
        </p:txBody>
      </p:sp>
      <p:graphicFrame>
        <p:nvGraphicFramePr>
          <p:cNvPr id="5" name="Content Placeholder 4">
            <a:extLst>
              <a:ext uri="{FF2B5EF4-FFF2-40B4-BE49-F238E27FC236}">
                <a16:creationId xmlns:a16="http://schemas.microsoft.com/office/drawing/2014/main" id="{3ECC638B-2049-40BC-2A13-032D6EDB49A7}"/>
              </a:ext>
            </a:extLst>
          </p:cNvPr>
          <p:cNvGraphicFramePr>
            <a:graphicFrameLocks noGrp="1"/>
          </p:cNvGraphicFramePr>
          <p:nvPr>
            <p:ph idx="1"/>
            <p:extLst>
              <p:ext uri="{D42A27DB-BD31-4B8C-83A1-F6EECF244321}">
                <p14:modId xmlns:p14="http://schemas.microsoft.com/office/powerpoint/2010/main" val="3766317433"/>
              </p:ext>
            </p:extLst>
          </p:nvPr>
        </p:nvGraphicFramePr>
        <p:xfrm>
          <a:off x="505119" y="1630919"/>
          <a:ext cx="10131425" cy="4297680"/>
        </p:xfrm>
        <a:graphic>
          <a:graphicData uri="http://schemas.openxmlformats.org/drawingml/2006/table">
            <a:tbl>
              <a:tblPr bandRow="1">
                <a:tableStyleId>{5C22544A-7EE6-4342-B048-85BDC9FD1C3A}</a:tableStyleId>
              </a:tblPr>
              <a:tblGrid>
                <a:gridCol w="10131425">
                  <a:extLst>
                    <a:ext uri="{9D8B030D-6E8A-4147-A177-3AD203B41FA5}">
                      <a16:colId xmlns:a16="http://schemas.microsoft.com/office/drawing/2014/main" val="3048958885"/>
                    </a:ext>
                  </a:extLst>
                </a:gridCol>
              </a:tblGrid>
              <a:tr h="4106681">
                <a:tc>
                  <a:txBody>
                    <a:bodyPr/>
                    <a:lstStyle/>
                    <a:p>
                      <a:pPr marL="285750" indent="-285750">
                        <a:buFont typeface="Arial"/>
                        <a:buChar char="•"/>
                      </a:pPr>
                      <a:r>
                        <a:rPr lang="en-US" sz="3200" b="0" i="0" u="none" strike="noStrike" noProof="0">
                          <a:solidFill>
                            <a:schemeClr val="tx1"/>
                          </a:solidFill>
                          <a:effectLst/>
                          <a:latin typeface="Bookman Old Style"/>
                        </a:rPr>
                        <a:t>Sprint 1 Velocity: 20/28</a:t>
                      </a:r>
                    </a:p>
                    <a:p>
                      <a:pPr marL="285750" lvl="0" indent="-285750">
                        <a:buFont typeface="Arial"/>
                        <a:buChar char="•"/>
                      </a:pPr>
                      <a:r>
                        <a:rPr lang="en-US" sz="3200" b="0" i="0" u="none" strike="noStrike" noProof="0">
                          <a:solidFill>
                            <a:schemeClr val="tx1"/>
                          </a:solidFill>
                          <a:effectLst/>
                          <a:latin typeface="Bookman Old Style"/>
                        </a:rPr>
                        <a:t>Sprint 2 Velocity: 30/55 (Includes Prior Story that was not completed in sprint 1)</a:t>
                      </a:r>
                    </a:p>
                    <a:p>
                      <a:pPr marL="285750" lvl="0" indent="-285750">
                        <a:buFont typeface="Arial"/>
                        <a:buChar char="•"/>
                      </a:pPr>
                      <a:r>
                        <a:rPr lang="en-US" sz="3200" b="0" i="0" u="none" strike="noStrike" noProof="0">
                          <a:solidFill>
                            <a:schemeClr val="tx1"/>
                          </a:solidFill>
                          <a:effectLst/>
                          <a:latin typeface="Bookman Old Style"/>
                        </a:rPr>
                        <a:t>Sprint 3 Velocity: 51/76(Includes Prior Story Points that were not completed in sprint 2)</a:t>
                      </a:r>
                    </a:p>
                    <a:p>
                      <a:pPr marL="285750" lvl="0" indent="-285750">
                        <a:buFont typeface="Arial"/>
                        <a:buChar char="•"/>
                      </a:pPr>
                      <a:r>
                        <a:rPr lang="en-US" sz="3200" b="0" i="0" u="none" strike="noStrike" noProof="0">
                          <a:solidFill>
                            <a:schemeClr val="tx1"/>
                          </a:solidFill>
                          <a:effectLst/>
                          <a:latin typeface="Bookman Old Style"/>
                        </a:rPr>
                        <a:t>Average Velocity: (20+30+51)/3 = 33.6666 points per sprint</a:t>
                      </a:r>
                    </a:p>
                    <a:p>
                      <a:pPr marL="0" lvl="0" indent="0">
                        <a:buNone/>
                      </a:pPr>
                      <a:endParaRPr lang="en-US" sz="2000" b="0" i="0" u="none" strike="noStrike" noProof="0">
                        <a:solidFill>
                          <a:schemeClr val="tx1"/>
                        </a:solidFill>
                        <a:effectLst/>
                        <a:latin typeface="Calibri"/>
                      </a:endParaRPr>
                    </a:p>
                    <a:p>
                      <a:pPr marL="0" lvl="0" indent="0">
                        <a:buNone/>
                      </a:pPr>
                      <a:endParaRPr lang="en-US" sz="2000" b="0" i="0" u="none" strike="noStrike" noProof="0">
                        <a:solidFill>
                          <a:schemeClr val="tx1"/>
                        </a:solidFill>
                        <a:effectLst/>
                      </a:endParaRPr>
                    </a:p>
                    <a:p>
                      <a:pPr marL="285750" lvl="0" indent="-285750">
                        <a:buFont typeface="Arial"/>
                        <a:buChar char="•"/>
                      </a:pPr>
                      <a:endParaRPr lang="en-US" sz="1800" b="0" i="0" u="none" strike="noStrike" noProof="0">
                        <a:solidFill>
                          <a:schemeClr val="tx1"/>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956137098"/>
                  </a:ext>
                </a:extLst>
              </a:tr>
            </a:tbl>
          </a:graphicData>
        </a:graphic>
      </p:graphicFrame>
    </p:spTree>
    <p:extLst>
      <p:ext uri="{BB962C8B-B14F-4D97-AF65-F5344CB8AC3E}">
        <p14:creationId xmlns:p14="http://schemas.microsoft.com/office/powerpoint/2010/main" val="148466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ED923C-3A72-8689-876F-C11B2976263C}"/>
              </a:ext>
            </a:extLst>
          </p:cNvPr>
          <p:cNvSpPr>
            <a:spLocks noGrp="1"/>
          </p:cNvSpPr>
          <p:nvPr>
            <p:ph type="title"/>
          </p:nvPr>
        </p:nvSpPr>
        <p:spPr>
          <a:xfrm>
            <a:off x="1155141" y="5630812"/>
            <a:ext cx="10127192" cy="931341"/>
          </a:xfrm>
        </p:spPr>
        <p:txBody>
          <a:bodyPr vert="horz" lIns="91440" tIns="45720" rIns="91440" bIns="45720" rtlCol="0" anchor="b">
            <a:normAutofit/>
          </a:bodyPr>
          <a:lstStyle/>
          <a:p>
            <a:pPr algn="r"/>
            <a:r>
              <a:rPr lang="en-US" sz="4000">
                <a:latin typeface="Bookman Old Style"/>
              </a:rPr>
              <a:t>Retrospective S </a:t>
            </a:r>
          </a:p>
        </p:txBody>
      </p:sp>
      <p:sp>
        <p:nvSpPr>
          <p:cNvPr id="3" name="TextBox 2">
            <a:extLst>
              <a:ext uri="{FF2B5EF4-FFF2-40B4-BE49-F238E27FC236}">
                <a16:creationId xmlns:a16="http://schemas.microsoft.com/office/drawing/2014/main" id="{A8F2D791-0EE6-A739-6A36-AAE40C93A36F}"/>
              </a:ext>
            </a:extLst>
          </p:cNvPr>
          <p:cNvSpPr txBox="1"/>
          <p:nvPr/>
        </p:nvSpPr>
        <p:spPr>
          <a:xfrm>
            <a:off x="414618" y="862853"/>
            <a:ext cx="410135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Bookman Old Style"/>
                <a:ea typeface="Calibri" panose="020F0502020204030204"/>
                <a:cs typeface="Calibri" panose="020F0502020204030204"/>
              </a:rPr>
              <a:t>The Good</a:t>
            </a:r>
          </a:p>
          <a:p>
            <a:pPr marL="285750" indent="-285750">
              <a:buFont typeface="Arial"/>
              <a:buChar char="•"/>
            </a:pPr>
            <a:endParaRPr lang="en-US" b="1">
              <a:latin typeface="Bookman Old Style"/>
              <a:ea typeface="Calibri" panose="020F0502020204030204"/>
              <a:cs typeface="Calibri" panose="020F0502020204030204"/>
            </a:endParaRPr>
          </a:p>
          <a:p>
            <a:pPr marL="285750" indent="-285750">
              <a:buFont typeface="Arial"/>
              <a:buChar char="•"/>
            </a:pPr>
            <a:r>
              <a:rPr lang="en-US" b="1">
                <a:latin typeface="Bookman Old Style"/>
                <a:ea typeface="Calibri" panose="020F0502020204030204"/>
                <a:cs typeface="Calibri" panose="020F0502020204030204"/>
              </a:rPr>
              <a:t>Everyone did a better job with their own individual tasks. </a:t>
            </a:r>
          </a:p>
          <a:p>
            <a:pPr marL="285750" indent="-285750">
              <a:buFont typeface="Arial"/>
              <a:buChar char="•"/>
            </a:pPr>
            <a:r>
              <a:rPr lang="en-US" b="1">
                <a:latin typeface="Bookman Old Style"/>
                <a:ea typeface="Calibri" panose="020F0502020204030204"/>
                <a:cs typeface="Calibri" panose="020F0502020204030204"/>
              </a:rPr>
              <a:t>Everyone was open to changing things if challenges interfered. </a:t>
            </a:r>
          </a:p>
          <a:p>
            <a:pPr marL="285750" indent="-285750">
              <a:buFont typeface="Arial"/>
              <a:buChar char="•"/>
            </a:pPr>
            <a:r>
              <a:rPr lang="en-US" b="1">
                <a:latin typeface="Bookman Old Style"/>
                <a:ea typeface="Calibri" panose="020F0502020204030204"/>
                <a:cs typeface="Calibri" panose="020F0502020204030204"/>
              </a:rPr>
              <a:t>We had more meetings where we did more collaborative work. </a:t>
            </a:r>
          </a:p>
          <a:p>
            <a:pPr marL="285750" indent="-285750">
              <a:buFont typeface="Arial"/>
              <a:buChar char="•"/>
            </a:pPr>
            <a:r>
              <a:rPr lang="en-US" b="1">
                <a:latin typeface="Bookman Old Style"/>
                <a:ea typeface="Calibri" panose="020F0502020204030204"/>
                <a:cs typeface="Calibri" panose="020F0502020204030204"/>
              </a:rPr>
              <a:t>Communication improved with more updates in the chat.</a:t>
            </a:r>
          </a:p>
          <a:p>
            <a:pPr marL="285750" indent="-285750">
              <a:buFont typeface="Arial"/>
              <a:buChar char="•"/>
            </a:pPr>
            <a:r>
              <a:rPr lang="en-US" b="1">
                <a:latin typeface="Bookman Old Style"/>
                <a:ea typeface="Calibri" panose="020F0502020204030204"/>
                <a:cs typeface="Calibri" panose="020F0502020204030204"/>
              </a:rPr>
              <a:t>Made a lot of progress, given the little amount of time. </a:t>
            </a:r>
          </a:p>
        </p:txBody>
      </p:sp>
      <p:sp>
        <p:nvSpPr>
          <p:cNvPr id="4" name="TextBox 3">
            <a:extLst>
              <a:ext uri="{FF2B5EF4-FFF2-40B4-BE49-F238E27FC236}">
                <a16:creationId xmlns:a16="http://schemas.microsoft.com/office/drawing/2014/main" id="{D47D833D-7EFE-A237-CFF9-8AE1167DF8BB}"/>
              </a:ext>
            </a:extLst>
          </p:cNvPr>
          <p:cNvSpPr txBox="1"/>
          <p:nvPr/>
        </p:nvSpPr>
        <p:spPr>
          <a:xfrm>
            <a:off x="4517091" y="863974"/>
            <a:ext cx="3886200" cy="3972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850"/>
              </a:lnSpc>
            </a:pPr>
            <a:r>
              <a:rPr lang="en-US" sz="2800" b="1">
                <a:latin typeface="Bookman Old Style"/>
                <a:cs typeface="Segoe UI"/>
              </a:rPr>
              <a:t>The Bad</a:t>
            </a:r>
            <a:endParaRPr lang="en-US" sz="2800">
              <a:latin typeface="Bookman Old Style"/>
              <a:ea typeface="Calibri"/>
              <a:cs typeface="Segoe UI"/>
            </a:endParaRPr>
          </a:p>
          <a:p>
            <a:pPr marL="285750" indent="-285750">
              <a:buFont typeface="Arial,Sans-Serif"/>
              <a:buChar char="•"/>
            </a:pPr>
            <a:endParaRPr lang="en-US">
              <a:latin typeface="Bookman Old Style"/>
              <a:cs typeface="Arial"/>
            </a:endParaRPr>
          </a:p>
          <a:p>
            <a:pPr marL="285750" indent="-285750">
              <a:lnSpc>
                <a:spcPts val="1800"/>
              </a:lnSpc>
              <a:buFont typeface="Arial,Sans-Serif"/>
              <a:buChar char="•"/>
            </a:pPr>
            <a:r>
              <a:rPr lang="en-US" b="1">
                <a:latin typeface="Bookman Old Style"/>
                <a:cs typeface="Arial"/>
              </a:rPr>
              <a:t>Some features took longer than anticipated to complete. </a:t>
            </a:r>
            <a:endParaRPr lang="en-US">
              <a:latin typeface="Bookman Old Style"/>
              <a:cs typeface="Arial"/>
            </a:endParaRPr>
          </a:p>
          <a:p>
            <a:pPr marL="285750" indent="-285750">
              <a:lnSpc>
                <a:spcPts val="1800"/>
              </a:lnSpc>
              <a:buFont typeface="Arial,Sans-Serif"/>
              <a:buChar char="•"/>
            </a:pPr>
            <a:r>
              <a:rPr lang="en-US" b="1">
                <a:latin typeface="Bookman Old Style"/>
                <a:cs typeface="Arial"/>
              </a:rPr>
              <a:t>Some Features were more challenging than we initially thought. ​</a:t>
            </a:r>
            <a:endParaRPr lang="en-US" b="1">
              <a:latin typeface="Bookman Old Style"/>
              <a:ea typeface="Calibri"/>
              <a:cs typeface="Arial"/>
            </a:endParaRPr>
          </a:p>
          <a:p>
            <a:pPr marL="285750" indent="-285750">
              <a:lnSpc>
                <a:spcPts val="1800"/>
              </a:lnSpc>
              <a:buFont typeface="Arial,Sans-Serif"/>
              <a:buChar char="•"/>
            </a:pPr>
            <a:r>
              <a:rPr lang="en-US" b="1">
                <a:latin typeface="Bookman Old Style"/>
                <a:cs typeface="Arial"/>
              </a:rPr>
              <a:t>Due to work/grad schoolwork, meeting time could get a bit challenging. </a:t>
            </a:r>
          </a:p>
          <a:p>
            <a:pPr marL="285750" indent="-285750">
              <a:lnSpc>
                <a:spcPts val="1800"/>
              </a:lnSpc>
              <a:buFont typeface="Arial,Sans-Serif"/>
              <a:buChar char="•"/>
            </a:pPr>
            <a:r>
              <a:rPr lang="en-US" b="1">
                <a:latin typeface="Bookman Old Style"/>
                <a:ea typeface="Calibri"/>
                <a:cs typeface="Arial"/>
              </a:rPr>
              <a:t>Time management, as always, we thought we had more time than we initially thought. The semester flew by. </a:t>
            </a:r>
          </a:p>
        </p:txBody>
      </p:sp>
      <p:sp>
        <p:nvSpPr>
          <p:cNvPr id="5" name="TextBox 4">
            <a:extLst>
              <a:ext uri="{FF2B5EF4-FFF2-40B4-BE49-F238E27FC236}">
                <a16:creationId xmlns:a16="http://schemas.microsoft.com/office/drawing/2014/main" id="{D03B91D0-A3CA-B69F-9849-8D2DCBFB56A0}"/>
              </a:ext>
            </a:extLst>
          </p:cNvPr>
          <p:cNvSpPr txBox="1"/>
          <p:nvPr/>
        </p:nvSpPr>
        <p:spPr>
          <a:xfrm>
            <a:off x="8405532" y="863974"/>
            <a:ext cx="3572435" cy="3690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423"/>
              </a:lnSpc>
            </a:pPr>
            <a:r>
              <a:rPr lang="en-US" sz="2800" b="1">
                <a:latin typeface="Bookman Old Style"/>
                <a:ea typeface="Calibri"/>
                <a:cs typeface="Segoe UI"/>
              </a:rPr>
              <a:t>Final Thoughts for improvements</a:t>
            </a:r>
          </a:p>
          <a:p>
            <a:pPr marL="285750" indent="-285750">
              <a:buFont typeface="Arial,Sans-Serif"/>
              <a:buChar char="•"/>
            </a:pPr>
            <a:endParaRPr lang="en-US">
              <a:latin typeface="Bookman Old Style"/>
              <a:cs typeface="Arial"/>
            </a:endParaRPr>
          </a:p>
          <a:p>
            <a:pPr marL="285750" indent="-285750">
              <a:lnSpc>
                <a:spcPts val="1530"/>
              </a:lnSpc>
              <a:buFont typeface="Arial,Sans-Serif"/>
              <a:buChar char="•"/>
            </a:pPr>
            <a:r>
              <a:rPr lang="en-US">
                <a:latin typeface="Bookman Old Style"/>
                <a:ea typeface="Calibri"/>
                <a:cs typeface="Arial"/>
              </a:rPr>
              <a:t>Meet as many times as possible because much more is accomplished when we work as a team.</a:t>
            </a:r>
          </a:p>
          <a:p>
            <a:pPr marL="285750" indent="-285750">
              <a:lnSpc>
                <a:spcPts val="1530"/>
              </a:lnSpc>
              <a:buFont typeface="Arial,Sans-Serif"/>
              <a:buChar char="•"/>
            </a:pPr>
            <a:r>
              <a:rPr lang="en-US">
                <a:latin typeface="Bookman Old Style"/>
                <a:ea typeface="Calibri"/>
                <a:cs typeface="Arial"/>
              </a:rPr>
              <a:t>Always have a backup plan and be willing to adjust your original plan. </a:t>
            </a:r>
          </a:p>
          <a:p>
            <a:pPr marL="285750" indent="-285750">
              <a:lnSpc>
                <a:spcPts val="1530"/>
              </a:lnSpc>
              <a:buFont typeface="Arial,Sans-Serif"/>
              <a:buChar char="•"/>
            </a:pPr>
            <a:r>
              <a:rPr lang="en-US">
                <a:latin typeface="Bookman Old Style"/>
                <a:ea typeface="Calibri"/>
                <a:cs typeface="Arial"/>
              </a:rPr>
              <a:t>Reach out to the professor more with questions when problems arise. </a:t>
            </a:r>
          </a:p>
          <a:p>
            <a:pPr marL="285750" indent="-285750">
              <a:lnSpc>
                <a:spcPts val="1530"/>
              </a:lnSpc>
              <a:buFont typeface="Arial,Sans-Serif"/>
              <a:buChar char="•"/>
            </a:pPr>
            <a:r>
              <a:rPr lang="en-US">
                <a:latin typeface="Bookman Old Style"/>
                <a:ea typeface="Calibri"/>
                <a:cs typeface="Arial"/>
              </a:rPr>
              <a:t>Always keep the communication flowing.</a:t>
            </a:r>
          </a:p>
          <a:p>
            <a:pPr marL="285750" indent="-285750">
              <a:lnSpc>
                <a:spcPts val="1530"/>
              </a:lnSpc>
              <a:buFont typeface="Arial,Sans-Serif"/>
              <a:buChar char="•"/>
            </a:pPr>
            <a:r>
              <a:rPr lang="en-US">
                <a:latin typeface="Bookman Old Style"/>
                <a:ea typeface="Calibri"/>
                <a:cs typeface="Arial"/>
              </a:rPr>
              <a:t>Be realistic with our expectations. </a:t>
            </a:r>
          </a:p>
        </p:txBody>
      </p:sp>
    </p:spTree>
    <p:extLst>
      <p:ext uri="{BB962C8B-B14F-4D97-AF65-F5344CB8AC3E}">
        <p14:creationId xmlns:p14="http://schemas.microsoft.com/office/powerpoint/2010/main" val="1279096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42A5D-B4D9-5519-0295-B3D4A5D181A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B07EFCE-C309-A2EF-8B9A-90BCCB06BA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D11CFD4-F206-BD9B-124F-52B27E6ED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4FE0B0-7842-04EC-307B-46848E9D82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D68F3530-5640-278D-4E23-154E02F47AE1}"/>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ctr"/>
            <a:r>
              <a:rPr lang="en-US" sz="4800">
                <a:solidFill>
                  <a:srgbClr val="FFFFFF"/>
                </a:solidFill>
                <a:latin typeface="Bookman Old Style"/>
              </a:rPr>
              <a:t>Project Demo V </a:t>
            </a:r>
            <a:endParaRPr lang="en-US"/>
          </a:p>
        </p:txBody>
      </p:sp>
      <p:sp useBgFill="1">
        <p:nvSpPr>
          <p:cNvPr id="15" name="Freeform 5">
            <a:extLst>
              <a:ext uri="{FF2B5EF4-FFF2-40B4-BE49-F238E27FC236}">
                <a16:creationId xmlns:a16="http://schemas.microsoft.com/office/drawing/2014/main" id="{5626F2D9-1351-EA7C-AE26-69EFC7C44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0360E3A2-2023-DFB9-13CC-C84F71D61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AAB64E5-3833-003F-9D1A-D7AD827C44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EA612931-7FC4-983B-2CF6-6B73D31501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7D88E6-842C-4408-FEDF-468BEC9ABD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BA3343-5DC1-4E55-1520-2C94695AD9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A932A1-1419-6655-1089-D8A8A93984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1ED0AE-5CCB-D8B1-4E13-5A267F894D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FAA2D-0F6A-99F6-6FE3-B2A84A1F67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574DD0-1568-371D-72C3-620C1E71D6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7E8C5B-0A71-8176-EEBE-2BB167682C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409237-2514-8127-2CFC-7BBF498A1A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8891AF-7007-E271-2E03-42A72EE8B7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D5B041-883E-AA2A-30B6-9FE1835E63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35A3C2-E85D-7968-360D-24D33B4D4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9751C-935C-3D95-F43A-458730C9F9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343AA9-02A6-EA19-62C6-9AD0F50AFA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3E18A9-1FDC-7BCA-9840-89383DBF32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EECC74-130D-F9C2-0CB2-306C2F5B86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8B2B21-584B-1608-C4CA-2DDDF34FC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B3BF4-DBF3-C5B7-6431-F550D97F9B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3DE227-0670-06CA-B0DA-52BB81EFE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A97070-A35A-E7E0-1E83-2E961FAF1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CEC69-C053-337E-BF9A-8D80E27D09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C27AA6-F1F1-FDB8-1635-CBFCE6DB9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D29D43-A6F7-A98E-A092-9607AFD67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6D4D58-B755-5693-9CB1-9D01C6766A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52376-599C-67F4-1FBB-CDF221AF9A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F902274-B94A-ED16-9C70-549F0EEC0C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E0D7EB-707A-3ADE-9DDE-400E38AFE1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36BF2D4-4918-BF2D-9D81-18D2CADA1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3CD315-099F-5937-8199-524A464F12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10B74F9-F185-2AC3-BF46-A9A197866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CB6471-D70C-910B-143A-46897F2484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EBFDD54-AD63-5601-6CC6-BE94CD40DE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08EB77-54BE-4180-3C97-79DBF6A42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0CC225-513E-CE74-4C77-3FE3FB89B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80655-2900-6E70-376B-3AEF9DA0EC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5854C05-AC3E-EA5D-EF91-7B0674CDEA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F19AAD-7A92-9BB5-621A-23658E9C35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E233E0D-A23F-CCE5-4623-47A495CD66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2A5A54-7BEC-90E8-41C6-69CBFED34B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539A181-24F4-5A26-9BDE-CD2DD134D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631FF1D-8F3C-98DF-798F-5A6D0A5A0F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414371-893A-DA9F-1940-042CC02E30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6A3D162-8983-6F88-4FA9-5D2F7E9846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99085-248D-B023-F4CF-96E17DBB2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369EA-275A-B2B2-DEE0-58F9301B6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931526-04A1-54CC-A6D1-4F44F435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C540EA-1083-9F39-B467-87F161F3D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7E06F6-FE9C-C93C-55C3-2255E731CD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201C53-6B25-E30E-7CD6-E5480D22CA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BC05388-C4E2-C96E-9913-EE9D836869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26125A7-D8F1-CD3A-C4A1-68D0DF6F31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74CE68-9034-CB78-AFFA-26FDECDC4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02EBF2-BB6F-51F3-2F76-C8B9A571ED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4D64826-6C44-CF61-21FF-84004CF656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21D4BA-49C6-1598-216A-92674B5254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D01C2B4-2A22-13C6-300D-D03DF27653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45A3F4-3765-456B-66C1-B2E30A3644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90D2EC-49F2-C30C-A9AA-673C59112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CEFF5C3-A2DF-133C-F857-0BCEE5B5EA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F9D3FD-A007-D785-0050-7B0D60729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13FC7F-6060-6D0A-9C09-B15F37960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5240BE-1FF1-2075-F3DB-15990EFD5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D24E643-310F-F9E6-F6D9-565B471BF7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28A2B7-7825-862F-D827-1C3A8773E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8E2EF92-D5FB-94A6-C261-836ADF4482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3B0FD10-C53C-148B-70AF-63A63E513E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57DA01D-57D9-F8D4-6C7A-6E0DECB331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FCFA37A-432F-AB38-58E6-6DC79D7EE5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12225BB-C2CB-5889-2EDF-187BECE4A7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21E1B20-BB9C-E877-1292-51081ACB1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038489-035D-B0AB-304E-825136FB2F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D2B125-5985-26BF-CF12-AE311BA7B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7FAC1CA-D44F-7D78-ED98-5442256B4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619237F-01E6-1086-C575-856CCFF88A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27448-DF64-7EAA-A981-C25CA085B9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3E495EC-8257-8CA9-9256-40B409DDA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041DD2A-E1A4-5342-C9B5-5C456A95B8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969C1-62ED-DC7F-04B5-EC3664859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A screen shot of a login&#10;&#10;AI-generated content may be incorrect.">
            <a:extLst>
              <a:ext uri="{FF2B5EF4-FFF2-40B4-BE49-F238E27FC236}">
                <a16:creationId xmlns:a16="http://schemas.microsoft.com/office/drawing/2014/main" id="{774500FF-2ED0-583F-7CF0-A4A1C50199D9}"/>
              </a:ext>
            </a:extLst>
          </p:cNvPr>
          <p:cNvPicPr>
            <a:picLocks noChangeAspect="1"/>
          </p:cNvPicPr>
          <p:nvPr/>
        </p:nvPicPr>
        <p:blipFill>
          <a:blip r:embed="rId3"/>
          <a:stretch>
            <a:fillRect/>
          </a:stretch>
        </p:blipFill>
        <p:spPr>
          <a:xfrm>
            <a:off x="7120477" y="2257784"/>
            <a:ext cx="4047047" cy="3018168"/>
          </a:xfrm>
          <a:prstGeom prst="rect">
            <a:avLst/>
          </a:prstGeom>
        </p:spPr>
      </p:pic>
    </p:spTree>
    <p:extLst>
      <p:ext uri="{BB962C8B-B14F-4D97-AF65-F5344CB8AC3E}">
        <p14:creationId xmlns:p14="http://schemas.microsoft.com/office/powerpoint/2010/main" val="307101929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60A7CE-7C40-7F53-608A-1E393B15BF1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F49E562-DE44-D933-5540-D4AA8D4271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80A3174E-0C57-2783-A809-51815047E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F6A79C-5BC3-2899-510D-A997B26E8B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E02FE739-8FB7-E3F4-1409-F734D672BEB1}"/>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ctr"/>
            <a:r>
              <a:rPr lang="en-US" sz="4800">
                <a:solidFill>
                  <a:srgbClr val="FFFFFF"/>
                </a:solidFill>
                <a:latin typeface="Bookman Old Style"/>
              </a:rPr>
              <a:t>Project Demo </a:t>
            </a:r>
            <a:endParaRPr lang="en-US"/>
          </a:p>
        </p:txBody>
      </p:sp>
      <p:sp useBgFill="1">
        <p:nvSpPr>
          <p:cNvPr id="15" name="Freeform 5">
            <a:extLst>
              <a:ext uri="{FF2B5EF4-FFF2-40B4-BE49-F238E27FC236}">
                <a16:creationId xmlns:a16="http://schemas.microsoft.com/office/drawing/2014/main" id="{3BF9696C-5467-9FE3-D621-4F2F7471C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A387AEE5-B04E-9712-9E5C-56961CFA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6852939-C404-D738-C21A-5DB8FDCC4A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23A475C-1BCA-C709-8CAC-FC8288D5E6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BB5344-DFBB-B71C-0151-822C4CDC4E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B8FE0C-3716-762C-8A41-07EA51424C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464BBC-8C6B-EB7D-3DAE-DE6BCB1EFD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7BE5AC-3A01-0FB1-3302-E1A162C65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E2AA6B-02EF-F685-E54C-F536B94BFF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317960-9EAC-71CC-95A9-B492114F5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E22089-64A1-C899-CA09-DA2E38D09E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459611-F908-FBB0-BAE6-E2B77CCD80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ECD023-F59A-5772-D740-E3ED78C90E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741B4B-B729-60B6-C56A-2ED28CBAF6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7996F6-992A-0BCF-BB81-80B3409462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253C27-E843-A39D-1A8F-410006884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C935C4B-97EF-7DCB-C009-63805062A3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B5CB04-257F-9701-2300-8A5EFDD156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D1CCC9-8481-19FC-B2D8-811BC19144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F5B6C6-61DF-7882-9152-C71590074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5D25D7-0BAB-641C-7905-5317ADE278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6D9890-02A2-3147-F833-913A576E48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E79ABA-4291-6D66-5E25-4319DFB813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739665-6CEC-42CD-5EE4-DB7CEF484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C97997-AA51-AA69-88E0-90FF35CBB1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85C2F9-C413-25C3-73CD-A23B687985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151D65-2E8B-6302-236E-B3208E6D6F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47B0C56-3886-5972-5F58-1305E1DB69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08E2B7A-95E1-1095-F8A1-30CB40D8B8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AFCA4A-6B20-4F82-0044-7E0C6053DB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3257558-2901-E7E7-25A6-A1DA31DD9C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33235FE-4C90-2886-ADB4-3E00C586F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B4FEED-0FDB-9A94-935F-F0A2A96A48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65935E6-F093-29CF-6603-247D2E8A88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E98C36-591A-6CC4-E7D4-7C9E0E7980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0D29-8E03-83AE-369A-F1C1BCC830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44B6706-6527-9A12-CB95-93845932EB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DA12FF-1A0F-B1F6-B9A0-57857D915D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F8F7968-9B24-5A67-3BFC-5937D951A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5C13925-30E3-728D-762C-17F094E84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1CADB70-11A3-4A52-36B4-7E3844C7DB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8F8C8E6-D94A-8796-C05F-E2C1673BCC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0A0E8-5BDA-ED72-6AC0-907BE4C67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9D8F1D-B5C6-8304-32AE-522897D5F7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70F8739-CFFE-B9FF-972C-22B357ADE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5E2C9BF-EF84-5E22-C6A2-426F1080D3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E34F39-55C4-A13F-83B3-B2DEE4E980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A5EFF0-AD23-E5E2-7621-EFAADCC74D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695D64-29F4-B751-5AF0-539E8AF813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A6F75D-38E5-2B6E-C10E-78F9D8EB23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D4D535-0253-AA41-42C5-8F676ABA0D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8F12BB-BAE2-6816-CD38-01F2E73FE0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280810-22F8-532E-FAB3-B8BC308836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A46D900-9988-0C18-4B45-26C6415D4B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A27C4A-3F6A-920B-DF90-BA9D84B1C8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630D24-88DA-5AB1-B633-8F411406AA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C4EE4-DD3D-8B70-3A2E-CAC158E0AF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37A4F7-6D5F-049D-0E7F-D56DF8025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582D3A2-C68D-97A3-FF58-69BC008159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69C278C-474E-A993-BAA1-51792B6638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E2D2499-78D2-131B-3EED-EE0510CAD3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8DCA45-510F-B965-34C9-CFCD7C444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7614BEB-6658-D37A-9A1A-BE44F9589A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7DC895F-C5E1-F3C5-BEB5-31B5D831D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A5E03F5-C7B7-CB55-20D3-C900E89CD1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4FDDC8-2925-1EEB-0659-9AFA274FBF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1416B1C-3528-FC4E-0486-34A54393DA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2C1C60-E6F0-39A2-085C-01085BEAE9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27D334C-4006-E5E8-F4AA-7017B4B8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6E4495-544F-0F21-5DD4-C04E06F86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753F46D-A72D-BEFF-24A4-1999A988D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0F5A05A-D5E8-7E61-1E54-1D5266D2C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F0246F2-9AA7-F369-3E65-2EEDD7A3B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9860E39-EA9E-CAA9-EF8B-DBFD6B7918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8AF3A0A-A66B-8984-CA20-80248EEC8B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9C5450A-6698-CD69-7F43-DC47DF956D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DED74B-352D-5325-83B6-88BC09831C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5EE1451-F107-703D-6B94-09A6BA130B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64DD6DF-5520-F523-3BA7-B6DB29F442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5FA2DE9-E36D-6CC3-5913-B645274BF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08A6A0-DA81-9A53-1AEA-CBB689532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descr="A screenshot of a schedule&#10;&#10;AI-generated content may be incorrect.">
            <a:extLst>
              <a:ext uri="{FF2B5EF4-FFF2-40B4-BE49-F238E27FC236}">
                <a16:creationId xmlns:a16="http://schemas.microsoft.com/office/drawing/2014/main" id="{8A4822A4-0EEF-51E7-6E78-DD3F80B8B060}"/>
              </a:ext>
            </a:extLst>
          </p:cNvPr>
          <p:cNvPicPr>
            <a:picLocks noChangeAspect="1"/>
          </p:cNvPicPr>
          <p:nvPr/>
        </p:nvPicPr>
        <p:blipFill>
          <a:blip r:embed="rId3"/>
          <a:stretch>
            <a:fillRect/>
          </a:stretch>
        </p:blipFill>
        <p:spPr>
          <a:xfrm>
            <a:off x="6644945" y="2117784"/>
            <a:ext cx="5055619" cy="2996242"/>
          </a:xfrm>
          <a:prstGeom prst="rect">
            <a:avLst/>
          </a:prstGeom>
        </p:spPr>
      </p:pic>
    </p:spTree>
    <p:extLst>
      <p:ext uri="{BB962C8B-B14F-4D97-AF65-F5344CB8AC3E}">
        <p14:creationId xmlns:p14="http://schemas.microsoft.com/office/powerpoint/2010/main" val="126212877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905878E5-46FF-AF5F-CF6D-7D69DA4D81EC}"/>
              </a:ext>
            </a:extLst>
          </p:cNvPr>
          <p:cNvSpPr>
            <a:spLocks noGrp="1"/>
          </p:cNvSpPr>
          <p:nvPr>
            <p:ph type="title"/>
          </p:nvPr>
        </p:nvSpPr>
        <p:spPr>
          <a:xfrm>
            <a:off x="477351" y="2889250"/>
            <a:ext cx="4513792" cy="1085848"/>
          </a:xfrm>
        </p:spPr>
        <p:txBody>
          <a:bodyPr vert="horz" lIns="91440" tIns="45720" rIns="91440" bIns="45720" rtlCol="0" anchor="b">
            <a:normAutofit fontScale="90000"/>
          </a:bodyPr>
          <a:lstStyle/>
          <a:p>
            <a:pPr algn="ctr"/>
            <a:r>
              <a:rPr lang="en-US" sz="4800">
                <a:solidFill>
                  <a:srgbClr val="FFFFFF"/>
                </a:solidFill>
                <a:latin typeface="Bookman Old Style"/>
              </a:rPr>
              <a:t>Project Demo  </a:t>
            </a:r>
            <a:endParaRPr lang="en-US"/>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A screenshot of a computer&#10;&#10;AI-generated content may be incorrect.">
            <a:extLst>
              <a:ext uri="{FF2B5EF4-FFF2-40B4-BE49-F238E27FC236}">
                <a16:creationId xmlns:a16="http://schemas.microsoft.com/office/drawing/2014/main" id="{A68DC7F2-A4F2-B15D-8C21-BD5CA5A44A62}"/>
              </a:ext>
            </a:extLst>
          </p:cNvPr>
          <p:cNvPicPr>
            <a:picLocks noChangeAspect="1"/>
          </p:cNvPicPr>
          <p:nvPr/>
        </p:nvPicPr>
        <p:blipFill>
          <a:blip r:embed="rId3"/>
          <a:stretch>
            <a:fillRect/>
          </a:stretch>
        </p:blipFill>
        <p:spPr>
          <a:xfrm>
            <a:off x="7061888" y="1877322"/>
            <a:ext cx="3919808" cy="3692826"/>
          </a:xfrm>
          <a:prstGeom prst="rect">
            <a:avLst/>
          </a:prstGeom>
        </p:spPr>
      </p:pic>
    </p:spTree>
    <p:extLst>
      <p:ext uri="{BB962C8B-B14F-4D97-AF65-F5344CB8AC3E}">
        <p14:creationId xmlns:p14="http://schemas.microsoft.com/office/powerpoint/2010/main" val="390582025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18C3-3B7A-513D-2482-42A5BB29F9D3}"/>
              </a:ext>
            </a:extLst>
          </p:cNvPr>
          <p:cNvSpPr>
            <a:spLocks noGrp="1"/>
          </p:cNvSpPr>
          <p:nvPr>
            <p:ph type="title"/>
          </p:nvPr>
        </p:nvSpPr>
        <p:spPr/>
        <p:txBody>
          <a:bodyPr/>
          <a:lstStyle/>
          <a:p>
            <a:r>
              <a:rPr lang="en-US">
                <a:latin typeface="Bookman Old Style"/>
                <a:ea typeface="Calibri Light"/>
                <a:cs typeface="Calibri Light"/>
              </a:rPr>
              <a:t>Group Wiki Link</a:t>
            </a:r>
            <a:endParaRPr lang="en-US">
              <a:latin typeface="Bookman Old Style"/>
            </a:endParaRPr>
          </a:p>
        </p:txBody>
      </p:sp>
      <p:sp>
        <p:nvSpPr>
          <p:cNvPr id="3" name="Content Placeholder 2">
            <a:extLst>
              <a:ext uri="{FF2B5EF4-FFF2-40B4-BE49-F238E27FC236}">
                <a16:creationId xmlns:a16="http://schemas.microsoft.com/office/drawing/2014/main" id="{BD416820-7B9D-BA6E-865A-FD5E9F537919}"/>
              </a:ext>
            </a:extLst>
          </p:cNvPr>
          <p:cNvSpPr>
            <a:spLocks noGrp="1"/>
          </p:cNvSpPr>
          <p:nvPr>
            <p:ph idx="1"/>
          </p:nvPr>
        </p:nvSpPr>
        <p:spPr/>
        <p:txBody>
          <a:bodyPr>
            <a:normAutofit/>
          </a:bodyPr>
          <a:lstStyle/>
          <a:p>
            <a:pPr marL="0" indent="0">
              <a:buNone/>
            </a:pPr>
            <a:r>
              <a:rPr lang="en-US" sz="3200">
                <a:latin typeface="Bookman Old Style"/>
                <a:ea typeface="+mn-lt"/>
                <a:cs typeface="+mn-lt"/>
                <a:hlinkClick r:id="rId2"/>
              </a:rPr>
              <a:t>https://github.com/htmw/2025SA-Team1/wiki</a:t>
            </a:r>
            <a:endParaRPr lang="en-US" sz="3200">
              <a:latin typeface="Bookman Old Style"/>
            </a:endParaRPr>
          </a:p>
        </p:txBody>
      </p:sp>
    </p:spTree>
    <p:extLst>
      <p:ext uri="{BB962C8B-B14F-4D97-AF65-F5344CB8AC3E}">
        <p14:creationId xmlns:p14="http://schemas.microsoft.com/office/powerpoint/2010/main" val="223562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D3DC-81A0-0F69-601C-BA636A4C4BCE}"/>
              </a:ext>
            </a:extLst>
          </p:cNvPr>
          <p:cNvSpPr>
            <a:spLocks noGrp="1"/>
          </p:cNvSpPr>
          <p:nvPr>
            <p:ph type="title"/>
          </p:nvPr>
        </p:nvSpPr>
        <p:spPr>
          <a:xfrm>
            <a:off x="711868" y="263769"/>
            <a:ext cx="3979205" cy="1453363"/>
          </a:xfrm>
        </p:spPr>
        <p:txBody>
          <a:bodyPr vert="horz" lIns="91440" tIns="45720" rIns="91440" bIns="45720" rtlCol="0" anchor="ctr">
            <a:normAutofit/>
          </a:bodyPr>
          <a:lstStyle/>
          <a:p>
            <a:r>
              <a:rPr lang="en-US">
                <a:latin typeface="Bookman Old Style"/>
              </a:rPr>
              <a:t>Project Description J</a:t>
            </a:r>
          </a:p>
        </p:txBody>
      </p:sp>
      <p:sp>
        <p:nvSpPr>
          <p:cNvPr id="4" name="TextBox 3">
            <a:extLst>
              <a:ext uri="{FF2B5EF4-FFF2-40B4-BE49-F238E27FC236}">
                <a16:creationId xmlns:a16="http://schemas.microsoft.com/office/drawing/2014/main" id="{67EFFD22-C4E8-512D-4960-E3B2876176F8}"/>
              </a:ext>
            </a:extLst>
          </p:cNvPr>
          <p:cNvSpPr txBox="1"/>
          <p:nvPr/>
        </p:nvSpPr>
        <p:spPr>
          <a:xfrm>
            <a:off x="619522" y="1803100"/>
            <a:ext cx="6305372" cy="49058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Aft>
                <a:spcPts val="1000"/>
              </a:spcAft>
              <a:buClr>
                <a:schemeClr val="tx1"/>
              </a:buClr>
              <a:buSzPct val="100000"/>
              <a:buFont typeface="Arial"/>
              <a:buChar char="•"/>
            </a:pPr>
            <a:r>
              <a:rPr lang="en-US" sz="1600" err="1">
                <a:latin typeface="Bookman Old Style"/>
              </a:rPr>
              <a:t>ScheduleEd</a:t>
            </a:r>
            <a:r>
              <a:rPr lang="en-US" sz="1600">
                <a:latin typeface="Bookman Old Style"/>
              </a:rPr>
              <a:t> is a scheduling app that will assist teachers, parents, and students with the process of booking, managing, and tracking tutoring sessions. This app will focus on alleviating scheduling conflicts among all involved. Often, students have various commitments after school that are hard for the parents to manage. The times of these various extracurricular activities change. This has a trickledown effect on the teachers. This app will allow parents to book with a more flexible approach. They can go week by week, selecting times that work for them and their child. This app will eliminate scheduling conflicts, reduce ineffective communication, and avoid double-bookings and no-shows. In just the tap of a button, parents and students will be able to book, cancel, and reschedule appointments! The app will remind students/parents of their sessions and will allow the tutor to have a better scope at their week. It also will allow the tutor to notify parents of available times, rather than going back and forth, guessing what time will work. This app will aid many teachers, private tutors, and tutoring centers with a way to manage their learning schedule in a much more organized fashion. </a:t>
            </a:r>
            <a:endParaRPr lang="en-US" sz="1600">
              <a:latin typeface="Bookman Old Style"/>
              <a:ea typeface="Calibri"/>
              <a:cs typeface="Calibri"/>
            </a:endParaRPr>
          </a:p>
        </p:txBody>
      </p:sp>
      <p:pic>
        <p:nvPicPr>
          <p:cNvPr id="8" name="Graphic 7" descr="Classroom">
            <a:extLst>
              <a:ext uri="{FF2B5EF4-FFF2-40B4-BE49-F238E27FC236}">
                <a16:creationId xmlns:a16="http://schemas.microsoft.com/office/drawing/2014/main" id="{E3928283-12C9-C928-E162-6C67EC0A1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5302" y="805938"/>
            <a:ext cx="3683718" cy="36551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8076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B21B45-DA05-8A37-B57B-AF1FF11BA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7EF2E-323A-814F-37A8-77269FCF3521}"/>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latin typeface="Bookman Old Style"/>
              </a:rPr>
              <a:t>Team Working Agreement J </a:t>
            </a:r>
          </a:p>
        </p:txBody>
      </p:sp>
      <p:graphicFrame>
        <p:nvGraphicFramePr>
          <p:cNvPr id="24" name="TextBox 3">
            <a:extLst>
              <a:ext uri="{FF2B5EF4-FFF2-40B4-BE49-F238E27FC236}">
                <a16:creationId xmlns:a16="http://schemas.microsoft.com/office/drawing/2014/main" id="{13C6B152-7100-1964-499D-16BB86078976}"/>
              </a:ext>
            </a:extLst>
          </p:cNvPr>
          <p:cNvGraphicFramePr/>
          <p:nvPr>
            <p:extLst>
              <p:ext uri="{D42A27DB-BD31-4B8C-83A1-F6EECF244321}">
                <p14:modId xmlns:p14="http://schemas.microsoft.com/office/powerpoint/2010/main" val="3642970389"/>
              </p:ext>
            </p:extLst>
          </p:nvPr>
        </p:nvGraphicFramePr>
        <p:xfrm>
          <a:off x="685800" y="2065314"/>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58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48D9FCE-7668-FBAB-6EB3-0D2D2BA38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481DE-9FCD-80D0-742E-8DB4F612C03E}"/>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latin typeface="Bookman Old Style"/>
              </a:rPr>
              <a:t>Team Working Agreement CONT. J</a:t>
            </a:r>
          </a:p>
        </p:txBody>
      </p:sp>
      <p:graphicFrame>
        <p:nvGraphicFramePr>
          <p:cNvPr id="24" name="TextBox 3">
            <a:extLst>
              <a:ext uri="{FF2B5EF4-FFF2-40B4-BE49-F238E27FC236}">
                <a16:creationId xmlns:a16="http://schemas.microsoft.com/office/drawing/2014/main" id="{C5FAB6F1-F0E1-563B-B545-D095D86973D2}"/>
              </a:ext>
            </a:extLst>
          </p:cNvPr>
          <p:cNvGraphicFramePr/>
          <p:nvPr>
            <p:extLst>
              <p:ext uri="{D42A27DB-BD31-4B8C-83A1-F6EECF244321}">
                <p14:modId xmlns:p14="http://schemas.microsoft.com/office/powerpoint/2010/main" val="966358543"/>
              </p:ext>
            </p:extLst>
          </p:nvPr>
        </p:nvGraphicFramePr>
        <p:xfrm>
          <a:off x="685800" y="2062753"/>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74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C9FA-A88E-48D5-59C8-BD03C9E8A60A}"/>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3200">
                <a:latin typeface="Bookman Old Style"/>
              </a:rPr>
              <a:t>Project Schedule V</a:t>
            </a:r>
          </a:p>
        </p:txBody>
      </p:sp>
      <p:graphicFrame>
        <p:nvGraphicFramePr>
          <p:cNvPr id="6" name="Table 5">
            <a:extLst>
              <a:ext uri="{FF2B5EF4-FFF2-40B4-BE49-F238E27FC236}">
                <a16:creationId xmlns:a16="http://schemas.microsoft.com/office/drawing/2014/main" id="{40330D60-6353-933A-9999-ED97F9B7E348}"/>
              </a:ext>
            </a:extLst>
          </p:cNvPr>
          <p:cNvGraphicFramePr>
            <a:graphicFrameLocks noGrp="1"/>
          </p:cNvGraphicFramePr>
          <p:nvPr>
            <p:extLst>
              <p:ext uri="{D42A27DB-BD31-4B8C-83A1-F6EECF244321}">
                <p14:modId xmlns:p14="http://schemas.microsoft.com/office/powerpoint/2010/main" val="907786146"/>
              </p:ext>
            </p:extLst>
          </p:nvPr>
        </p:nvGraphicFramePr>
        <p:xfrm>
          <a:off x="4838700" y="704905"/>
          <a:ext cx="5978529" cy="5070371"/>
        </p:xfrm>
        <a:graphic>
          <a:graphicData uri="http://schemas.openxmlformats.org/drawingml/2006/table">
            <a:tbl>
              <a:tblPr firstRow="1" bandRow="1">
                <a:tableStyleId>{125E5076-3810-47DD-B79F-674D7AD40C01}</a:tableStyleId>
              </a:tblPr>
              <a:tblGrid>
                <a:gridCol w="1634503">
                  <a:extLst>
                    <a:ext uri="{9D8B030D-6E8A-4147-A177-3AD203B41FA5}">
                      <a16:colId xmlns:a16="http://schemas.microsoft.com/office/drawing/2014/main" val="3599372750"/>
                    </a:ext>
                  </a:extLst>
                </a:gridCol>
                <a:gridCol w="2172012">
                  <a:extLst>
                    <a:ext uri="{9D8B030D-6E8A-4147-A177-3AD203B41FA5}">
                      <a16:colId xmlns:a16="http://schemas.microsoft.com/office/drawing/2014/main" val="2364450119"/>
                    </a:ext>
                  </a:extLst>
                </a:gridCol>
                <a:gridCol w="2172014">
                  <a:extLst>
                    <a:ext uri="{9D8B030D-6E8A-4147-A177-3AD203B41FA5}">
                      <a16:colId xmlns:a16="http://schemas.microsoft.com/office/drawing/2014/main" val="2467005580"/>
                    </a:ext>
                  </a:extLst>
                </a:gridCol>
              </a:tblGrid>
              <a:tr h="726903">
                <a:tc>
                  <a:txBody>
                    <a:bodyPr/>
                    <a:lstStyle/>
                    <a:p>
                      <a:pPr lvl="0">
                        <a:buNone/>
                      </a:pPr>
                      <a:endParaRPr lang="en-US" sz="3500">
                        <a:latin typeface="Verdana Pro"/>
                      </a:endParaRPr>
                    </a:p>
                  </a:txBody>
                  <a:tcPr marL="134611" marR="134611" marT="67306" marB="67306"/>
                </a:tc>
                <a:tc>
                  <a:txBody>
                    <a:bodyPr/>
                    <a:lstStyle/>
                    <a:p>
                      <a:pPr lvl="0" algn="ctr">
                        <a:buNone/>
                      </a:pPr>
                      <a:r>
                        <a:rPr lang="en-US" sz="3500">
                          <a:latin typeface="Verdana Pro"/>
                        </a:rPr>
                        <a:t>Start</a:t>
                      </a:r>
                      <a:endParaRPr lang="en-US" sz="2600"/>
                    </a:p>
                  </a:txBody>
                  <a:tcPr marL="134611" marR="134611" marT="67306" marB="67306" anchor="ctr"/>
                </a:tc>
                <a:tc>
                  <a:txBody>
                    <a:bodyPr/>
                    <a:lstStyle/>
                    <a:p>
                      <a:pPr lvl="0" algn="ctr">
                        <a:buNone/>
                      </a:pPr>
                      <a:r>
                        <a:rPr lang="en-US" sz="3500">
                          <a:latin typeface="Verdana Pro"/>
                        </a:rPr>
                        <a:t>End</a:t>
                      </a:r>
                      <a:endParaRPr lang="en-US" sz="2600"/>
                    </a:p>
                  </a:txBody>
                  <a:tcPr marL="134611" marR="134611" marT="67306" marB="67306" anchor="ctr"/>
                </a:tc>
                <a:extLst>
                  <a:ext uri="{0D108BD9-81ED-4DB2-BD59-A6C34878D82A}">
                    <a16:rowId xmlns:a16="http://schemas.microsoft.com/office/drawing/2014/main" val="2043444021"/>
                  </a:ext>
                </a:extLst>
              </a:tr>
              <a:tr h="1085867">
                <a:tc>
                  <a:txBody>
                    <a:bodyPr/>
                    <a:lstStyle/>
                    <a:p>
                      <a:pPr lvl="0" algn="ctr">
                        <a:buNone/>
                      </a:pPr>
                      <a:r>
                        <a:rPr lang="en-US" sz="2900">
                          <a:latin typeface="Verdana Pro"/>
                        </a:rPr>
                        <a:t>Sprint 0</a:t>
                      </a:r>
                      <a:endParaRPr lang="en-US" sz="2600"/>
                    </a:p>
                  </a:txBody>
                  <a:tcPr marL="134611" marR="134611" marT="67306" marB="67306" anchor="ctr"/>
                </a:tc>
                <a:tc>
                  <a:txBody>
                    <a:bodyPr/>
                    <a:lstStyle/>
                    <a:p>
                      <a:pPr lvl="0" algn="ctr">
                        <a:buNone/>
                      </a:pPr>
                      <a:r>
                        <a:rPr lang="en-US" sz="2900">
                          <a:latin typeface="Verdana Pro"/>
                        </a:rPr>
                        <a:t>January 21st</a:t>
                      </a:r>
                      <a:endParaRPr lang="en-US" sz="2600"/>
                    </a:p>
                  </a:txBody>
                  <a:tcPr marL="134611" marR="134611" marT="67306" marB="67306" anchor="ctr"/>
                </a:tc>
                <a:tc>
                  <a:txBody>
                    <a:bodyPr/>
                    <a:lstStyle/>
                    <a:p>
                      <a:pPr lvl="0" algn="ctr">
                        <a:buNone/>
                      </a:pPr>
                      <a:r>
                        <a:rPr lang="en-US" sz="2900">
                          <a:latin typeface="Verdana Pro"/>
                        </a:rPr>
                        <a:t>February 10th</a:t>
                      </a:r>
                      <a:endParaRPr lang="en-US" sz="2600"/>
                    </a:p>
                  </a:txBody>
                  <a:tcPr marL="134611" marR="134611" marT="67306" marB="67306" anchor="ctr"/>
                </a:tc>
                <a:extLst>
                  <a:ext uri="{0D108BD9-81ED-4DB2-BD59-A6C34878D82A}">
                    <a16:rowId xmlns:a16="http://schemas.microsoft.com/office/drawing/2014/main" val="2990081809"/>
                  </a:ext>
                </a:extLst>
              </a:tr>
              <a:tr h="1085867">
                <a:tc>
                  <a:txBody>
                    <a:bodyPr/>
                    <a:lstStyle/>
                    <a:p>
                      <a:pPr lvl="0" algn="ctr">
                        <a:buNone/>
                      </a:pPr>
                      <a:r>
                        <a:rPr lang="en-US" sz="2900">
                          <a:latin typeface="Verdana Pro"/>
                        </a:rPr>
                        <a:t>Sprint 1</a:t>
                      </a:r>
                      <a:endParaRPr lang="en-US" sz="2600"/>
                    </a:p>
                  </a:txBody>
                  <a:tcPr marL="134611" marR="134611" marT="67306" marB="67306" anchor="ctr"/>
                </a:tc>
                <a:tc>
                  <a:txBody>
                    <a:bodyPr/>
                    <a:lstStyle/>
                    <a:p>
                      <a:pPr lvl="0" algn="ctr">
                        <a:buNone/>
                      </a:pPr>
                      <a:r>
                        <a:rPr lang="en-US" sz="2900">
                          <a:latin typeface="Verdana Pro"/>
                        </a:rPr>
                        <a:t>February 11th</a:t>
                      </a:r>
                      <a:endParaRPr lang="en-US" sz="2600"/>
                    </a:p>
                  </a:txBody>
                  <a:tcPr marL="134611" marR="134611" marT="67306" marB="67306" anchor="ctr"/>
                </a:tc>
                <a:tc>
                  <a:txBody>
                    <a:bodyPr/>
                    <a:lstStyle/>
                    <a:p>
                      <a:pPr lvl="0" algn="ctr">
                        <a:buNone/>
                      </a:pPr>
                      <a:r>
                        <a:rPr lang="en-US" sz="2900">
                          <a:latin typeface="Verdana Pro"/>
                        </a:rPr>
                        <a:t>March 10th</a:t>
                      </a:r>
                      <a:endParaRPr lang="en-US" sz="2600"/>
                    </a:p>
                  </a:txBody>
                  <a:tcPr marL="134611" marR="134611" marT="67306" marB="67306" anchor="ctr"/>
                </a:tc>
                <a:extLst>
                  <a:ext uri="{0D108BD9-81ED-4DB2-BD59-A6C34878D82A}">
                    <a16:rowId xmlns:a16="http://schemas.microsoft.com/office/drawing/2014/main" val="4007911180"/>
                  </a:ext>
                </a:extLst>
              </a:tr>
              <a:tr h="1085867">
                <a:tc>
                  <a:txBody>
                    <a:bodyPr/>
                    <a:lstStyle/>
                    <a:p>
                      <a:pPr lvl="0" algn="ctr">
                        <a:buNone/>
                      </a:pPr>
                      <a:r>
                        <a:rPr lang="en-US" sz="2900">
                          <a:latin typeface="Verdana Pro"/>
                        </a:rPr>
                        <a:t>Sprint 2</a:t>
                      </a:r>
                      <a:endParaRPr lang="en-US" sz="2600"/>
                    </a:p>
                  </a:txBody>
                  <a:tcPr marL="134611" marR="134611" marT="67306" marB="67306" anchor="ctr"/>
                </a:tc>
                <a:tc>
                  <a:txBody>
                    <a:bodyPr/>
                    <a:lstStyle/>
                    <a:p>
                      <a:pPr lvl="0" algn="ctr">
                        <a:buNone/>
                      </a:pPr>
                      <a:r>
                        <a:rPr lang="en-US" sz="2900">
                          <a:latin typeface="Verdana Pro"/>
                        </a:rPr>
                        <a:t>March 11th</a:t>
                      </a:r>
                      <a:endParaRPr lang="en-US" sz="2600"/>
                    </a:p>
                  </a:txBody>
                  <a:tcPr marL="134611" marR="134611" marT="67306" marB="67306" anchor="ctr"/>
                </a:tc>
                <a:tc>
                  <a:txBody>
                    <a:bodyPr/>
                    <a:lstStyle/>
                    <a:p>
                      <a:pPr lvl="0" algn="ctr">
                        <a:buNone/>
                      </a:pPr>
                      <a:r>
                        <a:rPr lang="en-US" sz="2900">
                          <a:latin typeface="Verdana Pro"/>
                        </a:rPr>
                        <a:t>April 7th</a:t>
                      </a:r>
                      <a:endParaRPr lang="en-US" sz="2600"/>
                    </a:p>
                  </a:txBody>
                  <a:tcPr marL="134611" marR="134611" marT="67306" marB="67306" anchor="ctr"/>
                </a:tc>
                <a:extLst>
                  <a:ext uri="{0D108BD9-81ED-4DB2-BD59-A6C34878D82A}">
                    <a16:rowId xmlns:a16="http://schemas.microsoft.com/office/drawing/2014/main" val="4149189168"/>
                  </a:ext>
                </a:extLst>
              </a:tr>
              <a:tr h="1085867">
                <a:tc>
                  <a:txBody>
                    <a:bodyPr/>
                    <a:lstStyle/>
                    <a:p>
                      <a:pPr lvl="0" algn="ctr">
                        <a:buNone/>
                      </a:pPr>
                      <a:r>
                        <a:rPr lang="en-US" sz="2900">
                          <a:latin typeface="Verdana Pro"/>
                        </a:rPr>
                        <a:t>Sprint 3</a:t>
                      </a:r>
                    </a:p>
                  </a:txBody>
                  <a:tcPr marL="134611" marR="134611" marT="67306" marB="67306" anchor="ctr"/>
                </a:tc>
                <a:tc>
                  <a:txBody>
                    <a:bodyPr/>
                    <a:lstStyle/>
                    <a:p>
                      <a:pPr lvl="0" algn="ctr">
                        <a:buNone/>
                      </a:pPr>
                      <a:r>
                        <a:rPr lang="en-US" sz="2900">
                          <a:latin typeface="Verdana Pro"/>
                        </a:rPr>
                        <a:t>April 8th</a:t>
                      </a:r>
                    </a:p>
                  </a:txBody>
                  <a:tcPr marL="134611" marR="134611" marT="67306" marB="67306" anchor="ctr"/>
                </a:tc>
                <a:tc>
                  <a:txBody>
                    <a:bodyPr/>
                    <a:lstStyle/>
                    <a:p>
                      <a:pPr lvl="0" algn="ctr">
                        <a:buNone/>
                      </a:pPr>
                      <a:r>
                        <a:rPr lang="en-US" sz="2900">
                          <a:latin typeface="Verdana Pro"/>
                        </a:rPr>
                        <a:t>May 5th</a:t>
                      </a:r>
                    </a:p>
                  </a:txBody>
                  <a:tcPr marL="134611" marR="134611" marT="67306" marB="67306" anchor="ctr"/>
                </a:tc>
                <a:extLst>
                  <a:ext uri="{0D108BD9-81ED-4DB2-BD59-A6C34878D82A}">
                    <a16:rowId xmlns:a16="http://schemas.microsoft.com/office/drawing/2014/main" val="2091110738"/>
                  </a:ext>
                </a:extLst>
              </a:tr>
            </a:tbl>
          </a:graphicData>
        </a:graphic>
      </p:graphicFrame>
    </p:spTree>
    <p:extLst>
      <p:ext uri="{BB962C8B-B14F-4D97-AF65-F5344CB8AC3E}">
        <p14:creationId xmlns:p14="http://schemas.microsoft.com/office/powerpoint/2010/main" val="218879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7192-A24E-16CE-67AB-6BE770401123}"/>
              </a:ext>
            </a:extLst>
          </p:cNvPr>
          <p:cNvSpPr>
            <a:spLocks noGrp="1"/>
          </p:cNvSpPr>
          <p:nvPr>
            <p:ph type="title"/>
          </p:nvPr>
        </p:nvSpPr>
        <p:spPr>
          <a:xfrm>
            <a:off x="825909" y="808055"/>
            <a:ext cx="3979205" cy="1453363"/>
          </a:xfrm>
        </p:spPr>
        <p:txBody>
          <a:bodyPr>
            <a:normAutofit/>
          </a:bodyPr>
          <a:lstStyle/>
          <a:p>
            <a:r>
              <a:rPr lang="en-US">
                <a:latin typeface="Bookman Old Style"/>
                <a:ea typeface="Calibri Light"/>
                <a:cs typeface="Calibri Light"/>
              </a:rPr>
              <a:t>Persona 1 </a:t>
            </a:r>
            <a:br>
              <a:rPr lang="en-US">
                <a:latin typeface="Bookman Old Style"/>
                <a:ea typeface="Calibri Light"/>
                <a:cs typeface="Calibri Light"/>
              </a:rPr>
            </a:br>
            <a:r>
              <a:rPr lang="en-US">
                <a:latin typeface="Bookman Old Style"/>
                <a:ea typeface="Calibri Light"/>
                <a:cs typeface="Calibri Light"/>
              </a:rPr>
              <a:t>S </a:t>
            </a:r>
            <a:endParaRPr lang="en-US">
              <a:latin typeface="Bookman Old Style"/>
            </a:endParaRPr>
          </a:p>
        </p:txBody>
      </p:sp>
      <p:sp>
        <p:nvSpPr>
          <p:cNvPr id="17" name="Content Placeholder 7">
            <a:extLst>
              <a:ext uri="{FF2B5EF4-FFF2-40B4-BE49-F238E27FC236}">
                <a16:creationId xmlns:a16="http://schemas.microsoft.com/office/drawing/2014/main" id="{EDA175DF-7525-A38B-9EB8-28650F9D2B4D}"/>
              </a:ext>
            </a:extLst>
          </p:cNvPr>
          <p:cNvSpPr>
            <a:spLocks noGrp="1"/>
          </p:cNvSpPr>
          <p:nvPr>
            <p:ph idx="1"/>
          </p:nvPr>
        </p:nvSpPr>
        <p:spPr>
          <a:xfrm>
            <a:off x="6093844" y="1711087"/>
            <a:ext cx="5198853" cy="4061268"/>
          </a:xfrm>
        </p:spPr>
        <p:txBody>
          <a:bodyPr>
            <a:normAutofit lnSpcReduction="10000"/>
          </a:bodyPr>
          <a:lstStyle/>
          <a:p>
            <a:pPr marL="0" indent="0">
              <a:buNone/>
            </a:pPr>
            <a:r>
              <a:rPr lang="en-US">
                <a:latin typeface="Bookman Old Style"/>
                <a:ea typeface="+mn-lt"/>
                <a:cs typeface="+mn-lt"/>
              </a:rPr>
              <a:t>Kathy is a private tutor working both online and in-person. While she enjoys teaching, managing her growing client base has become increasingly difficult. She often struggles with overbooking and scheduling conflicts, as manually tracking appointments leads to occasional double bookings or missed sessions. With an automated scheduling system, students could book sessions based on her availability, preventing conflicts and last-minute mix-ups. A student profile feature would help her store session notes and track progress efficiently, ensuring personalized lesson plans for each student.</a:t>
            </a:r>
            <a:endParaRPr lang="en-US">
              <a:latin typeface="Bookman Old Style"/>
            </a:endParaRPr>
          </a:p>
        </p:txBody>
      </p:sp>
      <p:pic>
        <p:nvPicPr>
          <p:cNvPr id="4" name="Content Placeholder 3">
            <a:extLst>
              <a:ext uri="{FF2B5EF4-FFF2-40B4-BE49-F238E27FC236}">
                <a16:creationId xmlns:a16="http://schemas.microsoft.com/office/drawing/2014/main" id="{EF0EAFBF-6992-3088-7CC5-E9C3D1A509A5}"/>
              </a:ext>
            </a:extLst>
          </p:cNvPr>
          <p:cNvPicPr>
            <a:picLocks noChangeAspect="1"/>
          </p:cNvPicPr>
          <p:nvPr/>
        </p:nvPicPr>
        <p:blipFill>
          <a:blip r:embed="rId3"/>
          <a:stretch>
            <a:fillRect/>
          </a:stretch>
        </p:blipFill>
        <p:spPr>
          <a:xfrm>
            <a:off x="590752" y="2248579"/>
            <a:ext cx="5301843" cy="235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ABA8E5A-C36B-2773-B861-8C9CB52CEC20}"/>
              </a:ext>
            </a:extLst>
          </p:cNvPr>
          <p:cNvSpPr txBox="1"/>
          <p:nvPr/>
        </p:nvSpPr>
        <p:spPr>
          <a:xfrm>
            <a:off x="592667" y="4928377"/>
            <a:ext cx="5296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Bookman Old Style"/>
                <a:ea typeface="Calibri"/>
                <a:cs typeface="Calibri"/>
              </a:rPr>
              <a:t>Kathy</a:t>
            </a:r>
            <a:r>
              <a:rPr lang="en-US" sz="1400">
                <a:latin typeface="Bookman Old Style"/>
                <a:ea typeface="Calibri"/>
                <a:cs typeface="Calibri"/>
              </a:rPr>
              <a:t>  - </a:t>
            </a:r>
            <a:r>
              <a:rPr lang="en-US" sz="1400">
                <a:latin typeface="Bookman Old Style"/>
                <a:ea typeface="+mn-lt"/>
                <a:cs typeface="+mn-lt"/>
              </a:rPr>
              <a:t>Wants a comprehensive tutor scheduling planner for managing multiple clients</a:t>
            </a:r>
            <a:r>
              <a:rPr lang="en-US" sz="1400">
                <a:ea typeface="+mn-lt"/>
                <a:cs typeface="+mn-lt"/>
              </a:rPr>
              <a:t>.</a:t>
            </a:r>
            <a:endParaRPr lang="en-US" sz="1400">
              <a:latin typeface="Calibri Light"/>
              <a:ea typeface="Calibri"/>
              <a:cs typeface="Calibri"/>
            </a:endParaRPr>
          </a:p>
        </p:txBody>
      </p:sp>
    </p:spTree>
    <p:extLst>
      <p:ext uri="{BB962C8B-B14F-4D97-AF65-F5344CB8AC3E}">
        <p14:creationId xmlns:p14="http://schemas.microsoft.com/office/powerpoint/2010/main" val="2248949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47</Slides>
  <Notes>0</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Celestial</vt:lpstr>
      <vt:lpstr>PowerPoint Presentation</vt:lpstr>
      <vt:lpstr>Agenda T  </vt:lpstr>
      <vt:lpstr>Team Members T</vt:lpstr>
      <vt:lpstr>Improvements J</vt:lpstr>
      <vt:lpstr>Project Description J</vt:lpstr>
      <vt:lpstr>Team Working Agreement J </vt:lpstr>
      <vt:lpstr>Team Working Agreement CONT. J</vt:lpstr>
      <vt:lpstr>Project Schedule V</vt:lpstr>
      <vt:lpstr>Persona 1  S </vt:lpstr>
      <vt:lpstr>Persona 2  S</vt:lpstr>
      <vt:lpstr>Persona 3 S </vt:lpstr>
      <vt:lpstr>MVP V</vt:lpstr>
      <vt:lpstr>Technology M </vt:lpstr>
      <vt:lpstr>Firebase Realtime database api V</vt:lpstr>
      <vt:lpstr>GOOGLE CALENDAR API M</vt:lpstr>
      <vt:lpstr>Algorithm V </vt:lpstr>
      <vt:lpstr>Architecture Diagram</vt:lpstr>
      <vt:lpstr>Context Diagram </vt:lpstr>
      <vt:lpstr>ER Diagram </vt:lpstr>
      <vt:lpstr>Sequence Diagram </vt:lpstr>
      <vt:lpstr>State Diagram </vt:lpstr>
      <vt:lpstr>Concept Diagram </vt:lpstr>
      <vt:lpstr>Class Diagram </vt:lpstr>
      <vt:lpstr>Sprint 1 Recap S</vt:lpstr>
      <vt:lpstr>Sprint 2 Recap S</vt:lpstr>
      <vt:lpstr>Product Backlog T   </vt:lpstr>
      <vt:lpstr>Product Backlog T  </vt:lpstr>
      <vt:lpstr>Product Backlog T  </vt:lpstr>
      <vt:lpstr>Sprint 3 User Stories and Rollover From Sprint 2 stories S</vt:lpstr>
      <vt:lpstr>Sprint 3 User Stories and Rollover From Sprint 2 stories S</vt:lpstr>
      <vt:lpstr>Sprint 1 Summary T</vt:lpstr>
      <vt:lpstr>Sprint 1 Burn down Chart T</vt:lpstr>
      <vt:lpstr>Sprint 2 Summary J</vt:lpstr>
      <vt:lpstr>Sprint 2 Burn down chart J</vt:lpstr>
      <vt:lpstr>Sprint 3 Stories completed V</vt:lpstr>
      <vt:lpstr>Sprint 3 Stories Not Completed V</vt:lpstr>
      <vt:lpstr>Sprint 3 Test Cases V</vt:lpstr>
      <vt:lpstr>Sprint 3 Velocity S</vt:lpstr>
      <vt:lpstr>Metrics Committed/Completed Ratio S</vt:lpstr>
      <vt:lpstr>Historical and Average Committed Ratio M</vt:lpstr>
      <vt:lpstr>Burndown Chart Sprint 3 M</vt:lpstr>
      <vt:lpstr>Historical Velocity/Average Velocity S</vt:lpstr>
      <vt:lpstr>Retrospective S </vt:lpstr>
      <vt:lpstr>Project Demo V </vt:lpstr>
      <vt:lpstr>Project Demo </vt:lpstr>
      <vt:lpstr>Project Demo  </vt:lpstr>
      <vt:lpstr>Group Wiki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2025-02-09T16:07:42Z</dcterms:created>
  <dcterms:modified xsi:type="dcterms:W3CDTF">2025-05-06T02:38:59Z</dcterms:modified>
</cp:coreProperties>
</file>